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69" r:id="rId2"/>
    <p:sldId id="270" r:id="rId3"/>
    <p:sldId id="273" r:id="rId4"/>
    <p:sldId id="263" r:id="rId5"/>
    <p:sldId id="274" r:id="rId6"/>
    <p:sldId id="275" r:id="rId7"/>
    <p:sldId id="276" r:id="rId8"/>
    <p:sldId id="277" r:id="rId9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582" y="60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60"/>
    </p:cViewPr>
  </p:sorterViewPr>
  <p:notesViewPr>
    <p:cSldViewPr>
      <p:cViewPr varScale="1">
        <p:scale>
          <a:sx n="72" d="100"/>
          <a:sy n="72" d="100"/>
        </p:scale>
        <p:origin x="4146" y="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3" name="Zástupný objekt dátum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BBB6120-C6E0-4767-B641-34016895348E}" type="datetime1">
              <a:rPr lang="sk-SK" smtClean="0"/>
              <a:t>24.5.2020</a:t>
            </a:fld>
            <a:endParaRPr lang="sk-SK" dirty="0"/>
          </a:p>
        </p:txBody>
      </p:sp>
      <p:sp>
        <p:nvSpPr>
          <p:cNvPr id="4" name="Zástupný objekt päty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 dirty="0"/>
          </a:p>
        </p:txBody>
      </p:sp>
      <p:sp>
        <p:nvSpPr>
          <p:cNvPr id="5" name="Zástupný objekt čísla snímky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 noProof="0" dirty="0"/>
          </a:p>
        </p:txBody>
      </p:sp>
      <p:sp>
        <p:nvSpPr>
          <p:cNvPr id="3" name="Zástupný objekt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653F78-989E-4D70-BE4D-EB71B8FD683C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4" name="Zástupný objekt obrázka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 noProof="0" dirty="0"/>
          </a:p>
        </p:txBody>
      </p:sp>
      <p:sp>
        <p:nvSpPr>
          <p:cNvPr id="5" name="Zástupný objekt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k-SK" noProof="0" dirty="0"/>
              <a:t>Kliknutím upravíte štýly predlohy textu</a:t>
            </a:r>
          </a:p>
          <a:p>
            <a:pPr lvl="1" rtl="0"/>
            <a:r>
              <a:rPr lang="sk-SK" noProof="0" dirty="0"/>
              <a:t>Druhá úroveň</a:t>
            </a:r>
          </a:p>
          <a:p>
            <a:pPr lvl="2" rtl="0"/>
            <a:r>
              <a:rPr lang="sk-SK" noProof="0" dirty="0"/>
              <a:t>Tretia úroveň</a:t>
            </a:r>
          </a:p>
          <a:p>
            <a:pPr lvl="3" rtl="0"/>
            <a:r>
              <a:rPr lang="sk-SK" noProof="0" dirty="0"/>
              <a:t>Štvrtá úroveň</a:t>
            </a:r>
          </a:p>
          <a:p>
            <a:pPr lvl="4" rtl="0"/>
            <a:r>
              <a:rPr lang="sk-SK" noProof="0" dirty="0"/>
              <a:t>Piata úroveň</a:t>
            </a:r>
          </a:p>
        </p:txBody>
      </p:sp>
      <p:sp>
        <p:nvSpPr>
          <p:cNvPr id="6" name="Zástupný objekt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 noProof="0" dirty="0"/>
          </a:p>
        </p:txBody>
      </p:sp>
      <p:sp>
        <p:nvSpPr>
          <p:cNvPr id="7" name="Zástupný objekt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sk-SK" noProof="0" smtClean="0"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9C971FF-EF28-4195-A575-329446EFAA55}" type="slidenum">
              <a:rPr lang="sk-SK" smtClean="0"/>
              <a:t>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8869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dirty="0"/>
              <a:t>Vložte mapu danej krajiny.</a:t>
            </a:r>
          </a:p>
          <a:p>
            <a:pPr rtl="0"/>
            <a:endParaRPr lang="sk-SK" dirty="0"/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sk-SK" smtClean="0"/>
              <a:t>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01524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dirty="0"/>
              <a:t>Vložte obrázok zvieraťa alebo rastliny, ktorú možno nájsť v danej krajine.</a:t>
            </a:r>
          </a:p>
          <a:p>
            <a:pPr rtl="0"/>
            <a:endParaRPr lang="sk-SK" dirty="0"/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sk-SK" smtClean="0"/>
              <a:t>3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890140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 rtlCol="0"/>
          <a:lstStyle/>
          <a:p>
            <a:pPr rtl="0"/>
            <a:fld id="{97A181B6-B371-4031-9CBE-ED0985B01CB6}" type="slidenum">
              <a:rPr lang="sk-SK" smtClean="0"/>
              <a:pPr rtl="0"/>
              <a:t>4</a:t>
            </a:fld>
            <a:endParaRPr lang="sk-SK" dirty="0"/>
          </a:p>
        </p:txBody>
      </p:sp>
      <p:sp>
        <p:nvSpPr>
          <p:cNvPr id="89090" name="Obdĺžnik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Obdĺžnik 3"/>
          <p:cNvSpPr>
            <a:spLocks noGrp="1" noChangeArrowheads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sk-SK" dirty="0"/>
              <a:t>Na časovú os pridajte kľúčové body z histórie danej krajiny.</a:t>
            </a:r>
          </a:p>
        </p:txBody>
      </p:sp>
    </p:spTree>
    <p:extLst>
      <p:ext uri="{BB962C8B-B14F-4D97-AF65-F5344CB8AC3E}">
        <p14:creationId xmlns:p14="http://schemas.microsoft.com/office/powerpoint/2010/main" val="2229052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dirty="0"/>
              <a:t>Sem vložte obrázok na ilustráciu zvyku alebo tradície.</a:t>
            </a:r>
          </a:p>
          <a:p>
            <a:pPr rtl="0"/>
            <a:endParaRPr lang="sk-SK" dirty="0"/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sk-SK" smtClean="0"/>
              <a:t>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63820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dirty="0"/>
              <a:t>Vložte obrázok hlavného predstaviteľa danej krajiny.</a:t>
            </a:r>
          </a:p>
          <a:p>
            <a:pPr rtl="0"/>
            <a:endParaRPr lang="sk-SK" dirty="0"/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sk-SK" smtClean="0"/>
              <a:t>6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044510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dirty="0"/>
              <a:t>Vložte obrázok na ilustráciu niektorého odvetvia ekonomiky danej krajiny.</a:t>
            </a:r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sk-SK" smtClean="0"/>
              <a:t>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81772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obrázka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oznámok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k-SK" sz="1200" dirty="0"/>
              <a:t>Vložte obrázok niektorej z pamiatok danej krajiny.</a:t>
            </a:r>
          </a:p>
        </p:txBody>
      </p:sp>
      <p:sp>
        <p:nvSpPr>
          <p:cNvPr id="4" name="Zástupný objekt čísla snímky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sk-SK" smtClean="0"/>
              <a:t>8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69760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150" y="802299"/>
            <a:ext cx="8634824" cy="2541431"/>
          </a:xfrm>
        </p:spPr>
        <p:txBody>
          <a:bodyPr bIns="0" anchor="b">
            <a:normAutofit/>
          </a:bodyPr>
          <a:lstStyle>
            <a:lvl1pPr algn="l">
              <a:defRPr sz="6598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150" y="3531205"/>
            <a:ext cx="8634823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799" b="0" cap="all" baseline="0">
                <a:solidFill>
                  <a:schemeClr val="tx1"/>
                </a:solidFill>
              </a:defRPr>
            </a:lvl1pPr>
            <a:lvl2pPr marL="457063" indent="0" algn="ctr">
              <a:buNone/>
              <a:defRPr sz="17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001D23F-4D1F-4F62-99F7-F66B91C16449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5871" y="329308"/>
            <a:ext cx="4972620" cy="309201"/>
          </a:xfrm>
        </p:spPr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290" y="798973"/>
            <a:ext cx="810808" cy="503578"/>
          </a:xfrm>
        </p:spPr>
        <p:txBody>
          <a:bodyPr/>
          <a:lstStyle/>
          <a:p>
            <a:pPr rtl="0"/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150" y="3528542"/>
            <a:ext cx="86348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42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DFB63F2-C43C-4EF0-8409-F96F061013DC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517" y="1847088"/>
            <a:ext cx="960502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851482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6653" y="798974"/>
            <a:ext cx="1615321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296" y="798974"/>
            <a:ext cx="7826791" cy="465988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8EB8260-0C0B-4242-9035-7FC5920A343D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t>‹#›</a:t>
            </a:fld>
            <a:endParaRPr lang="sk-SK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6653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534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DFB63F2-C43C-4EF0-8409-F96F061013DC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517" y="1847088"/>
            <a:ext cx="960502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586132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3860" y="1756130"/>
            <a:ext cx="8640903" cy="1887950"/>
          </a:xfrm>
        </p:spPr>
        <p:txBody>
          <a:bodyPr anchor="b">
            <a:normAutofit/>
          </a:bodyPr>
          <a:lstStyle>
            <a:lvl1pPr algn="l">
              <a:defRPr sz="3599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3861" y="3806196"/>
            <a:ext cx="8628198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799">
                <a:solidFill>
                  <a:schemeClr val="tx1"/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6E548CD-88B0-47D4-8F4F-36FC02CB8D8D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t>‹#›</a:t>
            </a:fld>
            <a:endParaRPr lang="sk-SK" noProof="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3861" y="3804985"/>
            <a:ext cx="8628198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19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840" y="804890"/>
            <a:ext cx="9603134" cy="1059305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6954" y="2010879"/>
            <a:ext cx="4643942" cy="3448595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2101" y="2017343"/>
            <a:ext cx="4643942" cy="3441520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DFB63F2-C43C-4EF0-8409-F96F061013DC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517" y="1847088"/>
            <a:ext cx="960502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702554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815" y="804164"/>
            <a:ext cx="9605159" cy="1056319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6814" y="2019550"/>
            <a:ext cx="464394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199" b="0" cap="all" baseline="0">
                <a:solidFill>
                  <a:schemeClr val="accent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6814" y="2824270"/>
            <a:ext cx="4643942" cy="2644457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0692" y="2023004"/>
            <a:ext cx="464394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199" b="0" cap="all" baseline="0">
                <a:solidFill>
                  <a:schemeClr val="accent1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0692" y="2821491"/>
            <a:ext cx="4643942" cy="2637371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DA454CE-F811-44F8-A059-957EAB22317D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t>‹#›</a:t>
            </a:fld>
            <a:endParaRPr lang="sk-SK" noProof="0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517" y="1847088"/>
            <a:ext cx="960502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0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DFB63F2-C43C-4EF0-8409-F96F061013DC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517" y="1847088"/>
            <a:ext cx="960502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08732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DFB63F2-C43C-4EF0-8409-F96F061013DC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</p:spTree>
    <p:extLst>
      <p:ext uri="{BB962C8B-B14F-4D97-AF65-F5344CB8AC3E}">
        <p14:creationId xmlns:p14="http://schemas.microsoft.com/office/powerpoint/2010/main" val="367255396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295" y="798973"/>
            <a:ext cx="3272247" cy="2247117"/>
          </a:xfrm>
        </p:spPr>
        <p:txBody>
          <a:bodyPr anchor="b">
            <a:normAutofit/>
          </a:bodyPr>
          <a:lstStyle>
            <a:lvl1pPr algn="l">
              <a:defRPr sz="2399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401" y="798974"/>
            <a:ext cx="6010904" cy="4658826"/>
          </a:xfrm>
        </p:spPr>
        <p:txBody>
          <a:bodyPr anchor="ctr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295" y="3205492"/>
            <a:ext cx="3274160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DFB63F2-C43C-4EF0-8409-F96F061013DC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7903" y="3205491"/>
            <a:ext cx="326863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9977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5440" y="482171"/>
            <a:ext cx="4073472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0828" y="1129513"/>
            <a:ext cx="5530887" cy="1830584"/>
          </a:xfrm>
        </p:spPr>
        <p:txBody>
          <a:bodyPr anchor="b">
            <a:normAutofit/>
          </a:bodyPr>
          <a:lstStyle>
            <a:lvl1pPr>
              <a:defRPr sz="3199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2274" y="1122543"/>
            <a:ext cx="2790444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9951" y="3145992"/>
            <a:ext cx="5522965" cy="2003742"/>
          </a:xfrm>
        </p:spPr>
        <p:txBody>
          <a:bodyPr>
            <a:normAutofit/>
          </a:bodyPr>
          <a:lstStyle>
            <a:lvl1pPr marL="0" indent="0" algn="l">
              <a:buNone/>
              <a:defRPr sz="1799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005" y="5469857"/>
            <a:ext cx="5525912" cy="320123"/>
          </a:xfrm>
        </p:spPr>
        <p:txBody>
          <a:bodyPr/>
          <a:lstStyle>
            <a:lvl1pPr algn="l">
              <a:defRPr/>
            </a:lvl1pPr>
          </a:lstStyle>
          <a:p>
            <a:pPr rtl="0"/>
            <a:fld id="{44267BA2-D982-4D5D-B629-6D8CB3624F74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005" y="318641"/>
            <a:ext cx="5539561" cy="320931"/>
          </a:xfrm>
        </p:spPr>
        <p:txBody>
          <a:bodyPr/>
          <a:lstStyle/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F36C87F6-986D-49E6-AF40-1B3A1EE8064D}" type="slidenum">
              <a:rPr lang="sk-SK" noProof="0" smtClean="0"/>
              <a:t>‹#›</a:t>
            </a:fld>
            <a:endParaRPr lang="sk-SK" noProof="0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005" y="3143605"/>
            <a:ext cx="552591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3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7"/>
            <a:ext cx="12188825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88825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202" y="804520"/>
            <a:ext cx="9600774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202" y="2015733"/>
            <a:ext cx="9600774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2171" y="330370"/>
            <a:ext cx="3499803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DFB63F2-C43C-4EF0-8409-F96F061013DC}" type="datetime1">
              <a:rPr lang="sk-SK" noProof="0" smtClean="0"/>
              <a:t>24.5.2020</a:t>
            </a:fld>
            <a:endParaRPr lang="sk-S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201" y="329308"/>
            <a:ext cx="5937289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sk-SK" noProof="0"/>
              <a:t>Pridanie päty</a:t>
            </a:r>
            <a:endParaRPr lang="sk-SK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935" y="798973"/>
            <a:ext cx="810808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799">
                <a:solidFill>
                  <a:schemeClr val="accent1"/>
                </a:solidFill>
              </a:defRPr>
            </a:lvl1pPr>
          </a:lstStyle>
          <a:p>
            <a:pPr rtl="0"/>
            <a:fld id="{F36C87F6-986D-49E6-AF40-1B3A1EE8064D}" type="slidenum">
              <a:rPr lang="sk-SK" noProof="0" smtClean="0"/>
              <a:pPr/>
              <a:t>‹#›</a:t>
            </a:fld>
            <a:endParaRPr lang="sk-SK" noProof="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88825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bdĺžnik 10">
            <a:extLst>
              <a:ext uri="{FF2B5EF4-FFF2-40B4-BE49-F238E27FC236}">
                <a16:creationId xmlns:a16="http://schemas.microsoft.com/office/drawing/2014/main" id="{CE7CFB38-A494-4722-9379-470354F1F6FE}"/>
              </a:ext>
            </a:extLst>
          </p:cNvPr>
          <p:cNvSpPr/>
          <p:nvPr userDrawn="1"/>
        </p:nvSpPr>
        <p:spPr bwMode="ltGray">
          <a:xfrm>
            <a:off x="146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sk-SK" sz="2400" noProof="0" dirty="0"/>
          </a:p>
        </p:txBody>
      </p:sp>
    </p:spTree>
    <p:extLst>
      <p:ext uri="{BB962C8B-B14F-4D97-AF65-F5344CB8AC3E}">
        <p14:creationId xmlns:p14="http://schemas.microsoft.com/office/powerpoint/2010/main" val="2125165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3199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999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799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reativecommons.org/licenses/by-nc-nd/3.0/" TargetMode="External"/><Relationship Id="rId4" Type="http://schemas.openxmlformats.org/officeDocument/2006/relationships/hyperlink" Target="http://chillopedia.com/interesting/6-ancient-roman-buildings-that-still-stan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commons.wikimedia.org/wiki/File:Temple_of_Concordia,_430_BC,_east_facade,_Agrigento,_120712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sk.wikipedia.org/wiki/Kon%C5%A1tant%C3%ADnov_obl%C3%BAk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s://en.wikipedia.org/wiki/Lateran_Palace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4ckV9QueX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k-SK" dirty="0"/>
              <a:t>Cestovný ruch-Taliansko 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sk-SK" dirty="0"/>
              <a:t>Chovan </a:t>
            </a:r>
            <a:r>
              <a:rPr lang="sk-SK" dirty="0" err="1"/>
              <a:t>Christián</a:t>
            </a:r>
            <a:r>
              <a:rPr lang="sk-SK" dirty="0"/>
              <a:t>- 7.C.</a:t>
            </a:r>
          </a:p>
        </p:txBody>
      </p:sp>
    </p:spTree>
    <p:extLst>
      <p:ext uri="{BB962C8B-B14F-4D97-AF65-F5344CB8AC3E}">
        <p14:creationId xmlns:p14="http://schemas.microsoft.com/office/powerpoint/2010/main" val="28870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sk-SK" b="1" dirty="0"/>
              <a:t>Cestovný ruch a turizmus v Taliansku</a:t>
            </a:r>
            <a:br>
              <a:rPr lang="sk-SK" b="1" dirty="0"/>
            </a:br>
            <a:endParaRPr lang="sk-SK" dirty="0"/>
          </a:p>
        </p:txBody>
      </p:sp>
      <p:sp>
        <p:nvSpPr>
          <p:cNvPr id="2" name="Zástupný objekt obsahu 1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r>
              <a:rPr lang="sk-SK" dirty="0"/>
              <a:t>Turizmus je pre talianske hospodárstvo životne dôležitý. Cestovný ruch je jedným z jeho najvýnosnejších odvetví. A povedzme si úprimne, Taliansko si skutočne zaslúži pozornosť návštevníkov. Každý kút „talianskej čižmy“ je niečím zaujímavý a výnimočný. Prekvitá turistika všetkého druhu - od cestovania za kultúrou a umením, cez cestovanie k moru, jazerám a na hory až po cesty za svetovou gastronómiou. </a:t>
            </a:r>
          </a:p>
        </p:txBody>
      </p:sp>
    </p:spTree>
    <p:extLst>
      <p:ext uri="{BB962C8B-B14F-4D97-AF65-F5344CB8AC3E}">
        <p14:creationId xmlns:p14="http://schemas.microsoft.com/office/powerpoint/2010/main" val="8469530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dirty="0"/>
              <a:t>Pamiatky - </a:t>
            </a:r>
            <a:r>
              <a:rPr lang="sk-SK" dirty="0" err="1"/>
              <a:t>coloseum</a:t>
            </a:r>
            <a:endParaRPr lang="sk-SK" dirty="0"/>
          </a:p>
        </p:txBody>
      </p:sp>
      <p:sp>
        <p:nvSpPr>
          <p:cNvPr id="6" name="Zástupný objekt obsahu 5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r>
              <a:rPr lang="sk-SK" dirty="0"/>
              <a:t>Koloseum sú ruiny veľkého amfiteátra v strede Ríma. V súčasnosti je to architektonická dominanta Ríma. Koloseum stojí na mieste umelého jazera v záhrade </a:t>
            </a:r>
            <a:r>
              <a:rPr lang="sk-SK" dirty="0" err="1"/>
              <a:t>Neronovho</a:t>
            </a:r>
            <a:r>
              <a:rPr lang="sk-SK" dirty="0"/>
              <a:t> Zlatého domu na konci </a:t>
            </a:r>
            <a:r>
              <a:rPr lang="sk-SK" dirty="0" err="1"/>
              <a:t>Forum</a:t>
            </a:r>
            <a:r>
              <a:rPr lang="sk-SK" dirty="0"/>
              <a:t> </a:t>
            </a:r>
            <a:r>
              <a:rPr lang="sk-SK" dirty="0" err="1"/>
              <a:t>Romanum</a:t>
            </a:r>
            <a:r>
              <a:rPr lang="sk-SK" dirty="0"/>
              <a:t>. Pôvodne slúžil ako amfiteáter a bola to najväčšia budova v Rímskej ríši.</a:t>
            </a:r>
          </a:p>
        </p:txBody>
      </p:sp>
      <p:pic>
        <p:nvPicPr>
          <p:cNvPr id="4" name="Zástupný objekt pre obsah 3">
            <a:extLst>
              <a:ext uri="{FF2B5EF4-FFF2-40B4-BE49-F238E27FC236}">
                <a16:creationId xmlns:a16="http://schemas.microsoft.com/office/drawing/2014/main" id="{1CB4C297-782A-4EAB-B809-BC94BAAF792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411913" y="2345532"/>
            <a:ext cx="4643437" cy="2786062"/>
          </a:xfrm>
        </p:spPr>
      </p:pic>
      <p:sp>
        <p:nvSpPr>
          <p:cNvPr id="7" name="BlokTextu 6">
            <a:extLst>
              <a:ext uri="{FF2B5EF4-FFF2-40B4-BE49-F238E27FC236}">
                <a16:creationId xmlns:a16="http://schemas.microsoft.com/office/drawing/2014/main" id="{FEA0CC05-AC19-43B9-9613-87FC1AA3FEF6}"/>
              </a:ext>
            </a:extLst>
          </p:cNvPr>
          <p:cNvSpPr txBox="1"/>
          <p:nvPr/>
        </p:nvSpPr>
        <p:spPr>
          <a:xfrm>
            <a:off x="6411913" y="5131594"/>
            <a:ext cx="46434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900">
                <a:hlinkClick r:id="rId4" tooltip="http://chillopedia.com/interesting/6-ancient-roman-buildings-that-still-stand"/>
              </a:rPr>
              <a:t>Táto fotografia</a:t>
            </a:r>
            <a:r>
              <a:rPr lang="sk-SK" sz="900"/>
              <a:t> od autora Neznámy autor, chránené licenciou </a:t>
            </a:r>
            <a:r>
              <a:rPr lang="sk-SK" sz="900">
                <a:hlinkClick r:id="rId5" tooltip="https://creativecommons.org/licenses/by-nc-nd/3.0/"/>
              </a:rPr>
              <a:t>CC BY-NC-ND</a:t>
            </a:r>
            <a:endParaRPr lang="sk-SK" sz="900"/>
          </a:p>
        </p:txBody>
      </p:sp>
    </p:spTree>
    <p:extLst>
      <p:ext uri="{BB962C8B-B14F-4D97-AF65-F5344CB8AC3E}">
        <p14:creationId xmlns:p14="http://schemas.microsoft.com/office/powerpoint/2010/main" val="489730590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9" name="Zástupný objekt obsahu 8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r>
              <a:rPr lang="sk-SK" dirty="0"/>
              <a:t>Chrám </a:t>
            </a:r>
            <a:r>
              <a:rPr lang="sk-SK" dirty="0" err="1"/>
              <a:t>Concordia</a:t>
            </a:r>
            <a:r>
              <a:rPr lang="sk-SK" dirty="0"/>
              <a:t> je chrám venovaný starorímskej bohyni </a:t>
            </a:r>
            <a:r>
              <a:rPr lang="sk-SK" dirty="0" err="1"/>
              <a:t>Concordii</a:t>
            </a:r>
            <a:r>
              <a:rPr lang="sk-SK" dirty="0"/>
              <a:t>, ktorý sa nachádza v západnej časti Rímskeho fóra. Výstavba chrámu bola sľúbená Marcom </a:t>
            </a:r>
            <a:r>
              <a:rPr lang="sk-SK" dirty="0" err="1"/>
              <a:t>Furiom</a:t>
            </a:r>
            <a:r>
              <a:rPr lang="sk-SK" dirty="0"/>
              <a:t> </a:t>
            </a:r>
            <a:r>
              <a:rPr lang="sk-SK" dirty="0" err="1"/>
              <a:t>Camillom</a:t>
            </a:r>
            <a:r>
              <a:rPr lang="sk-SK" dirty="0"/>
              <a:t> už v roku 367 pred Kr., avšak chrám nebol dokončený skôr než v roku 167 pred Kr. Budova bola niekoľkokrát zničená a znovu obnovená. Posledná obnova, ktorá prebehla medzi rokmi 7 až 10 pod budúcim rímskym cisárom </a:t>
            </a:r>
            <a:r>
              <a:rPr lang="sk-SK" dirty="0" err="1"/>
              <a:t>Tiberiom</a:t>
            </a:r>
            <a:r>
              <a:rPr lang="sk-SK" dirty="0"/>
              <a:t>, je opísaná v </a:t>
            </a:r>
            <a:r>
              <a:rPr lang="sk-SK" dirty="0" err="1"/>
              <a:t>Plíniovej</a:t>
            </a:r>
            <a:r>
              <a:rPr lang="sk-SK" dirty="0"/>
              <a:t> Prírodovede. Približne okolo roku 1450 bol chrám zbúraný a premenený na vápenku, aby sa mramor mohol znovu použiť na výstavbu.</a:t>
            </a:r>
          </a:p>
          <a:p>
            <a:pPr rtl="0"/>
            <a:endParaRPr lang="sk-SK" dirty="0"/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id="{76509082-5D73-40BF-96E3-743C6BF079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390556" y="4308785"/>
            <a:ext cx="3478118" cy="2315122"/>
          </a:xfrm>
          <a:prstGeom prst="rect">
            <a:avLst/>
          </a:prstGeom>
        </p:spPr>
      </p:pic>
      <p:sp>
        <p:nvSpPr>
          <p:cNvPr id="4" name="BlokTextu 3">
            <a:extLst>
              <a:ext uri="{FF2B5EF4-FFF2-40B4-BE49-F238E27FC236}">
                <a16:creationId xmlns:a16="http://schemas.microsoft.com/office/drawing/2014/main" id="{2465870A-3B23-4324-A0B1-1934AFB0278B}"/>
              </a:ext>
            </a:extLst>
          </p:cNvPr>
          <p:cNvSpPr txBox="1"/>
          <p:nvPr/>
        </p:nvSpPr>
        <p:spPr>
          <a:xfrm>
            <a:off x="7390556" y="6334723"/>
            <a:ext cx="3423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900">
                <a:hlinkClick r:id="rId4" tooltip="https://commons.wikimedia.org/wiki/File:Temple_of_Concordia,_430_BC,_east_facade,_Agrigento,_120712.jpg"/>
              </a:rPr>
              <a:t>Táto fotografia</a:t>
            </a:r>
            <a:r>
              <a:rPr lang="sk-SK" sz="900"/>
              <a:t> od autora Neznámy autor, chránené licenciou </a:t>
            </a:r>
            <a:r>
              <a:rPr lang="sk-SK" sz="900">
                <a:hlinkClick r:id="rId5" tooltip="https://creativecommons.org/licenses/by-sa/3.0/"/>
              </a:rPr>
              <a:t>CC BY-SA</a:t>
            </a:r>
            <a:endParaRPr lang="sk-SK" sz="900"/>
          </a:p>
        </p:txBody>
      </p:sp>
    </p:spTree>
    <p:extLst>
      <p:ext uri="{BB962C8B-B14F-4D97-AF65-F5344CB8AC3E}">
        <p14:creationId xmlns:p14="http://schemas.microsoft.com/office/powerpoint/2010/main" val="255394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5" name="Zástupný objekt obsahu 4"/>
          <p:cNvSpPr>
            <a:spLocks noGrp="1"/>
          </p:cNvSpPr>
          <p:nvPr>
            <p:ph sz="half" idx="1"/>
          </p:nvPr>
        </p:nvSpPr>
        <p:spPr/>
        <p:txBody>
          <a:bodyPr rtlCol="0">
            <a:normAutofit fontScale="92500" lnSpcReduction="20000"/>
          </a:bodyPr>
          <a:lstStyle/>
          <a:p>
            <a:r>
              <a:rPr lang="sk-SK" dirty="0"/>
              <a:t>Konštantínov oblúk alebo aj Konštantínov víťazný oblúk je historická pamiatka v Ríme. Stojí v blízkosti Kolosea na začiatku Svätej cesty, kde sa začínal pochod víťazného veliteľa pri triumfe. Dal ho postaviť senát po víťazstve cisára Konštantína nad </a:t>
            </a:r>
            <a:r>
              <a:rPr lang="sk-SK" dirty="0" err="1"/>
              <a:t>Maxentiom</a:t>
            </a:r>
            <a:r>
              <a:rPr lang="sk-SK" dirty="0"/>
              <a:t> pri </a:t>
            </a:r>
            <a:r>
              <a:rPr lang="sk-SK" dirty="0" err="1"/>
              <a:t>Mulvijskom</a:t>
            </a:r>
            <a:r>
              <a:rPr lang="sk-SK" dirty="0"/>
              <a:t> moste v roku 312 n. l. Je to stavba z bieleho mramoru s troma priechodmi. Na jeho architektonickú a plastickú výzdobu boli použité prvky zo starších pamätníkov – napr. z víťazného oblúka cisára Tita.</a:t>
            </a:r>
          </a:p>
        </p:txBody>
      </p:sp>
      <p:pic>
        <p:nvPicPr>
          <p:cNvPr id="6" name="Zástupný objekt pre obsah 5">
            <a:extLst>
              <a:ext uri="{FF2B5EF4-FFF2-40B4-BE49-F238E27FC236}">
                <a16:creationId xmlns:a16="http://schemas.microsoft.com/office/drawing/2014/main" id="{6FC1D29D-55E2-459F-B6F4-816F42BA03C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675339" y="2703232"/>
            <a:ext cx="3982650" cy="2661134"/>
          </a:xfrm>
        </p:spPr>
      </p:pic>
      <p:sp>
        <p:nvSpPr>
          <p:cNvPr id="7" name="BlokTextu 6">
            <a:extLst>
              <a:ext uri="{FF2B5EF4-FFF2-40B4-BE49-F238E27FC236}">
                <a16:creationId xmlns:a16="http://schemas.microsoft.com/office/drawing/2014/main" id="{8D0F3C38-9510-4B36-9785-F2AACDD5675E}"/>
              </a:ext>
            </a:extLst>
          </p:cNvPr>
          <p:cNvSpPr txBox="1"/>
          <p:nvPr/>
        </p:nvSpPr>
        <p:spPr>
          <a:xfrm>
            <a:off x="6675338" y="5207241"/>
            <a:ext cx="36543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900">
                <a:hlinkClick r:id="rId4" tooltip="https://sk.wikipedia.org/wiki/Kon%C5%A1tant%C3%ADnov_obl%C3%BAk"/>
              </a:rPr>
              <a:t>Táto fotografia</a:t>
            </a:r>
            <a:r>
              <a:rPr lang="sk-SK" sz="900"/>
              <a:t> od autora Neznámy autor, chránené licenciou </a:t>
            </a:r>
            <a:r>
              <a:rPr lang="sk-SK" sz="900">
                <a:hlinkClick r:id="rId5" tooltip="https://creativecommons.org/licenses/by-sa/3.0/"/>
              </a:rPr>
              <a:t>CC BY-SA</a:t>
            </a:r>
            <a:endParaRPr lang="sk-SK" sz="900"/>
          </a:p>
        </p:txBody>
      </p:sp>
    </p:spTree>
    <p:extLst>
      <p:ext uri="{BB962C8B-B14F-4D97-AF65-F5344CB8AC3E}">
        <p14:creationId xmlns:p14="http://schemas.microsoft.com/office/powerpoint/2010/main" val="4040197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3" name="Zástupný objekt obsahu 2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r>
              <a:rPr lang="sk-SK" dirty="0"/>
              <a:t>Lateránsky palác alebo </a:t>
            </a:r>
            <a:r>
              <a:rPr lang="sk-SK" dirty="0" err="1"/>
              <a:t>Laterán</a:t>
            </a:r>
            <a:r>
              <a:rPr lang="sk-SK" dirty="0"/>
              <a:t> je palác v </a:t>
            </a:r>
            <a:r>
              <a:rPr lang="sk-SK" dirty="0" err="1"/>
              <a:t>Lateráne</a:t>
            </a:r>
            <a:r>
              <a:rPr lang="sk-SK" dirty="0"/>
              <a:t> v Ríme, umiestnený vpravo od baziliky sv. Jána v </a:t>
            </a:r>
            <a:r>
              <a:rPr lang="sk-SK" dirty="0" err="1"/>
              <a:t>Lateráne</a:t>
            </a:r>
            <a:r>
              <a:rPr lang="sk-SK" dirty="0"/>
              <a:t>. Spolu s bazilikou sv. Jána je súčasťou exteritoriálneho majetku Svätej stolice.</a:t>
            </a:r>
          </a:p>
        </p:txBody>
      </p:sp>
      <p:pic>
        <p:nvPicPr>
          <p:cNvPr id="6" name="Zástupný objekt pre obsah 5">
            <a:extLst>
              <a:ext uri="{FF2B5EF4-FFF2-40B4-BE49-F238E27FC236}">
                <a16:creationId xmlns:a16="http://schemas.microsoft.com/office/drawing/2014/main" id="{2AFA4F4D-6E6E-441E-8114-416C37FE0C3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496340" y="2017713"/>
            <a:ext cx="4474582" cy="3441700"/>
          </a:xfrm>
        </p:spPr>
      </p:pic>
      <p:sp>
        <p:nvSpPr>
          <p:cNvPr id="7" name="BlokTextu 6">
            <a:extLst>
              <a:ext uri="{FF2B5EF4-FFF2-40B4-BE49-F238E27FC236}">
                <a16:creationId xmlns:a16="http://schemas.microsoft.com/office/drawing/2014/main" id="{CAFFF74A-AED8-48BE-9F0D-2FB04F80254D}"/>
              </a:ext>
            </a:extLst>
          </p:cNvPr>
          <p:cNvSpPr txBox="1"/>
          <p:nvPr/>
        </p:nvSpPr>
        <p:spPr>
          <a:xfrm>
            <a:off x="6496340" y="5459413"/>
            <a:ext cx="447458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900">
                <a:hlinkClick r:id="rId4" tooltip="https://en.wikipedia.org/wiki/Lateran_Palace"/>
              </a:rPr>
              <a:t>Táto fotografia</a:t>
            </a:r>
            <a:r>
              <a:rPr lang="sk-SK" sz="900"/>
              <a:t> od autora Neznámy autor, chránené licenciou </a:t>
            </a:r>
            <a:r>
              <a:rPr lang="sk-SK" sz="900">
                <a:hlinkClick r:id="rId5" tooltip="https://creativecommons.org/licenses/by-sa/3.0/"/>
              </a:rPr>
              <a:t>CC BY-SA</a:t>
            </a:r>
            <a:endParaRPr lang="sk-SK" sz="900"/>
          </a:p>
        </p:txBody>
      </p:sp>
    </p:spTree>
    <p:extLst>
      <p:ext uri="{BB962C8B-B14F-4D97-AF65-F5344CB8AC3E}">
        <p14:creationId xmlns:p14="http://schemas.microsoft.com/office/powerpoint/2010/main" val="2600421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dirty="0"/>
              <a:t>Základné údaje</a:t>
            </a:r>
          </a:p>
        </p:txBody>
      </p:sp>
      <p:sp>
        <p:nvSpPr>
          <p:cNvPr id="3" name="Zástupný objekt obsahu 2"/>
          <p:cNvSpPr>
            <a:spLocks noGrp="1"/>
          </p:cNvSpPr>
          <p:nvPr>
            <p:ph sz="half" idx="1"/>
          </p:nvPr>
        </p:nvSpPr>
        <p:spPr/>
        <p:txBody>
          <a:bodyPr rtlCol="0"/>
          <a:lstStyle/>
          <a:p>
            <a:r>
              <a:rPr lang="sk-SK" spc="-60" dirty="0"/>
              <a:t>Hlavné mesto: 	Rím</a:t>
            </a:r>
          </a:p>
          <a:p>
            <a:r>
              <a:rPr lang="sk-SK" spc="-60" dirty="0"/>
              <a:t>Najväčšie mesto:  Rím </a:t>
            </a:r>
          </a:p>
          <a:p>
            <a:r>
              <a:rPr lang="sk-SK" spc="-60" dirty="0"/>
              <a:t>Úradné jazyky: 	taliančina</a:t>
            </a:r>
          </a:p>
          <a:p>
            <a:r>
              <a:rPr lang="sk-SK" spc="-60" dirty="0"/>
              <a:t>Susedia:   Francúzsko, Švajčiarsko, Rakúsko, Slovinsko, San Maríno, Vatikán</a:t>
            </a:r>
          </a:p>
          <a:p>
            <a:endParaRPr lang="sk-SK" spc="-60" dirty="0"/>
          </a:p>
        </p:txBody>
      </p:sp>
      <p:sp>
        <p:nvSpPr>
          <p:cNvPr id="8" name="Zástupný objekt obsahu 7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r>
              <a:rPr lang="sk-SK" dirty="0">
                <a:hlinkClick r:id="rId3"/>
              </a:rPr>
              <a:t>https://www.youtube.com/watch?v=04ckV9QueXc</a:t>
            </a:r>
            <a:r>
              <a:rPr lang="sk-SK" dirty="0"/>
              <a:t> -HYMNA</a:t>
            </a:r>
          </a:p>
        </p:txBody>
      </p:sp>
    </p:spTree>
    <p:extLst>
      <p:ext uri="{BB962C8B-B14F-4D97-AF65-F5344CB8AC3E}">
        <p14:creationId xmlns:p14="http://schemas.microsoft.com/office/powerpoint/2010/main" val="329899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k-SK" dirty="0"/>
              <a:t>Ďakujem za pozornosť </a:t>
            </a:r>
            <a:r>
              <a:rPr lang="sk-SK" dirty="0">
                <a:sym typeface="Wingdings" panose="05000000000000000000" pitchFamily="2" charset="2"/>
              </a:rPr>
              <a:t></a:t>
            </a:r>
            <a:endParaRPr lang="sk-SK" dirty="0"/>
          </a:p>
        </p:txBody>
      </p:sp>
      <p:sp>
        <p:nvSpPr>
          <p:cNvPr id="5" name="Zástupný objekt obsahu 4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10DD3949-3D39-454D-9B90-838E7036AA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32356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Galéria">
  <a:themeElements>
    <a:clrScheme name="Galé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é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é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152</TotalTime>
  <Words>508</Words>
  <Application>Microsoft Office PowerPoint</Application>
  <PresentationFormat>Vlastná</PresentationFormat>
  <Paragraphs>35</Paragraphs>
  <Slides>8</Slides>
  <Notes>8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Gill Sans MT</vt:lpstr>
      <vt:lpstr>Galéria</vt:lpstr>
      <vt:lpstr>Cestovný ruch-Taliansko </vt:lpstr>
      <vt:lpstr>Cestovný ruch a turizmus v Taliansku </vt:lpstr>
      <vt:lpstr>Pamiatky - coloseum</vt:lpstr>
      <vt:lpstr>Prezentácia programu PowerPoint</vt:lpstr>
      <vt:lpstr>Prezentácia programu PowerPoint</vt:lpstr>
      <vt:lpstr>Prezentácia programu PowerPoint</vt:lpstr>
      <vt:lpstr>Základné údaje</vt:lpstr>
      <vt:lpstr>Ďakujem za pozornosť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Cestovný ruch-Taliansko</dc:title>
  <dc:creator>Christian Chovan</dc:creator>
  <cp:lastModifiedBy>Christian Chovan</cp:lastModifiedBy>
  <cp:revision>6</cp:revision>
  <dcterms:created xsi:type="dcterms:W3CDTF">2020-05-24T09:00:55Z</dcterms:created>
  <dcterms:modified xsi:type="dcterms:W3CDTF">2020-05-24T11:36:30Z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74068500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