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8" r:id="rId14"/>
    <p:sldId id="275" r:id="rId15"/>
    <p:sldId id="269" r:id="rId16"/>
    <p:sldId id="270" r:id="rId17"/>
    <p:sldId id="271" r:id="rId18"/>
    <p:sldId id="272" r:id="rId19"/>
    <p:sldId id="273" r:id="rId2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950B8-8EA5-400D-9864-4ECB9188C53D}" type="datetimeFigureOut">
              <a:rPr lang="sk-SK" smtClean="0"/>
              <a:pPr/>
              <a:t>25.5.2019</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C1741-1FB0-46AB-B1B0-DA7827779496}"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D8AC1741-1FB0-46AB-B1B0-DA7827779496}" type="slidenum">
              <a:rPr lang="sk-SK" smtClean="0"/>
              <a:pPr/>
              <a:t>9</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1D563BE8-F717-41FF-8760-E7EE16831C9B}" type="datetimeFigureOut">
              <a:rPr lang="sk-SK" smtClean="0"/>
              <a:pPr/>
              <a:t>25.5.2019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563BE8-F717-41FF-8760-E7EE16831C9B}" type="datetimeFigureOut">
              <a:rPr lang="sk-SK" smtClean="0"/>
              <a:pPr/>
              <a:t>25.5.2019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563BE8-F717-41FF-8760-E7EE16831C9B}" type="datetimeFigureOut">
              <a:rPr lang="sk-SK" smtClean="0"/>
              <a:pPr/>
              <a:t>25.5.2019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563BE8-F717-41FF-8760-E7EE16831C9B}" type="datetimeFigureOut">
              <a:rPr lang="sk-SK" smtClean="0"/>
              <a:pPr/>
              <a:t>25.5.2019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63BE8-F717-41FF-8760-E7EE16831C9B}" type="datetimeFigureOut">
              <a:rPr lang="sk-SK" smtClean="0"/>
              <a:pPr/>
              <a:t>25.5.2019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1D563BE8-F717-41FF-8760-E7EE16831C9B}" type="datetimeFigureOut">
              <a:rPr lang="sk-SK" smtClean="0"/>
              <a:pPr/>
              <a:t>25.5.2019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1D563BE8-F717-41FF-8760-E7EE16831C9B}" type="datetimeFigureOut">
              <a:rPr lang="sk-SK" smtClean="0"/>
              <a:pPr/>
              <a:t>25.5.2019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1D563BE8-F717-41FF-8760-E7EE16831C9B}" type="datetimeFigureOut">
              <a:rPr lang="sk-SK" smtClean="0"/>
              <a:pPr/>
              <a:t>25.5.2019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63BE8-F717-41FF-8760-E7EE16831C9B}" type="datetimeFigureOut">
              <a:rPr lang="sk-SK" smtClean="0"/>
              <a:pPr/>
              <a:t>25.5.2019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63BE8-F717-41FF-8760-E7EE16831C9B}" type="datetimeFigureOut">
              <a:rPr lang="sk-SK" smtClean="0"/>
              <a:pPr/>
              <a:t>25.5.2019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63BE8-F717-41FF-8760-E7EE16831C9B}" type="datetimeFigureOut">
              <a:rPr lang="sk-SK" smtClean="0"/>
              <a:pPr/>
              <a:t>25.5.2019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E0742B-7AB6-478A-AF48-F9A924F69B52}"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63BE8-F717-41FF-8760-E7EE16831C9B}" type="datetimeFigureOut">
              <a:rPr lang="sk-SK" smtClean="0"/>
              <a:pPr/>
              <a:t>25.5.2019</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0742B-7AB6-478A-AF48-F9A924F69B52}"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etoo.sk/11905/johann-wolfgang-goethe-faust-obsah-literarneho-diel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332656"/>
            <a:ext cx="5976664" cy="1467543"/>
          </a:xfrm>
        </p:spPr>
        <p:style>
          <a:lnRef idx="1">
            <a:schemeClr val="accent5"/>
          </a:lnRef>
          <a:fillRef idx="2">
            <a:schemeClr val="accent5"/>
          </a:fillRef>
          <a:effectRef idx="1">
            <a:schemeClr val="accent5"/>
          </a:effectRef>
          <a:fontRef idx="minor">
            <a:schemeClr val="dk1"/>
          </a:fontRef>
        </p:style>
        <p:txBody>
          <a:bodyPr/>
          <a:lstStyle/>
          <a:p>
            <a:r>
              <a:rPr lang="sk-SK" b="1" dirty="0" smtClean="0">
                <a:latin typeface="AR BLANCA" pitchFamily="2" charset="0"/>
              </a:rPr>
              <a:t>Literatúra</a:t>
            </a:r>
            <a:br>
              <a:rPr lang="sk-SK" b="1" dirty="0" smtClean="0">
                <a:latin typeface="AR BLANCA" pitchFamily="2" charset="0"/>
              </a:rPr>
            </a:br>
            <a:r>
              <a:rPr lang="sk-SK" b="1" dirty="0" smtClean="0">
                <a:latin typeface="AR BLANCA" pitchFamily="2" charset="0"/>
              </a:rPr>
              <a:t>maturita</a:t>
            </a:r>
            <a:endParaRPr lang="sk-SK" b="1" dirty="0">
              <a:latin typeface="AR BLANCA" pitchFamily="2" charset="0"/>
            </a:endParaRPr>
          </a:p>
        </p:txBody>
      </p:sp>
      <p:sp>
        <p:nvSpPr>
          <p:cNvPr id="3" name="Subtitle 2"/>
          <p:cNvSpPr>
            <a:spLocks noGrp="1"/>
          </p:cNvSpPr>
          <p:nvPr>
            <p:ph type="subTitle" idx="1"/>
          </p:nvPr>
        </p:nvSpPr>
        <p:spPr>
          <a:xfrm>
            <a:off x="251520" y="2132856"/>
            <a:ext cx="8568952" cy="4392488"/>
          </a:xfrm>
        </p:spPr>
        <p:txBody>
          <a:bodyPr/>
          <a:lstStyle/>
          <a:p>
            <a:endParaRPr lang="sk-SK" dirty="0"/>
          </a:p>
        </p:txBody>
      </p:sp>
      <p:pic>
        <p:nvPicPr>
          <p:cNvPr id="1026" name="Picture 2" descr="C:\Users\Dana Čechovičová\Desktop\obrázky\stiahnuť (1).jpg"/>
          <p:cNvPicPr>
            <a:picLocks noChangeAspect="1" noChangeArrowheads="1"/>
          </p:cNvPicPr>
          <p:nvPr/>
        </p:nvPicPr>
        <p:blipFill>
          <a:blip r:embed="rId2" cstate="print"/>
          <a:srcRect/>
          <a:stretch>
            <a:fillRect/>
          </a:stretch>
        </p:blipFill>
        <p:spPr bwMode="auto">
          <a:xfrm>
            <a:off x="1043608" y="2132856"/>
            <a:ext cx="7128792" cy="4248472"/>
          </a:xfrm>
          <a:prstGeom prst="rect">
            <a:avLst/>
          </a:prstGeom>
          <a:noFill/>
        </p:spPr>
      </p:pic>
      <p:sp>
        <p:nvSpPr>
          <p:cNvPr id="18433" name="Rectangle 1"/>
          <p:cNvSpPr>
            <a:spLocks noChangeArrowheads="1"/>
          </p:cNvSpPr>
          <p:nvPr/>
        </p:nvSpPr>
        <p:spPr bwMode="auto">
          <a:xfrm>
            <a:off x="395536" y="614684"/>
            <a:ext cx="151216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Č</a:t>
            </a:r>
            <a:r>
              <a:rPr kumimoji="0" lang="sk-SK" sz="2400" b="0" i="0" u="none" strike="noStrike" cap="none" normalizeH="0" baseline="0" dirty="0" smtClean="0">
                <a:ln>
                  <a:noFill/>
                </a:ln>
                <a:solidFill>
                  <a:schemeClr val="tx1"/>
                </a:solidFill>
                <a:effectLst/>
                <a:latin typeface="AR BERKLEY" pitchFamily="2" charset="0"/>
                <a:ea typeface="Calibri" pitchFamily="34" charset="0"/>
                <a:cs typeface="Times New Roman" pitchFamily="18" charset="0"/>
              </a:rPr>
              <a:t>echovi</a:t>
            </a:r>
            <a:r>
              <a:rPr kumimoji="0" lang="sk-SK"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č</a:t>
            </a:r>
            <a:r>
              <a:rPr kumimoji="0" lang="sk-SK" sz="2400" b="0" i="0" u="none" strike="noStrike" cap="none" normalizeH="0" baseline="0" dirty="0" smtClean="0">
                <a:ln>
                  <a:noFill/>
                </a:ln>
                <a:solidFill>
                  <a:schemeClr val="tx1"/>
                </a:solidFill>
                <a:effectLst/>
                <a:latin typeface="AR BERKLEY" pitchFamily="2" charset="0"/>
                <a:ea typeface="Calibri" pitchFamily="34" charset="0"/>
                <a:cs typeface="Times New Roman" pitchFamily="18" charset="0"/>
              </a:rPr>
              <a:t>ov</a:t>
            </a:r>
            <a:r>
              <a:rPr kumimoji="0" lang="sk-SK" sz="24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sk-SK" sz="2400" b="0" i="0" u="none" strike="noStrike" cap="none" normalizeH="0" baseline="0" dirty="0" smtClean="0">
                <a:ln>
                  <a:noFill/>
                </a:ln>
                <a:solidFill>
                  <a:schemeClr val="tx1"/>
                </a:solidFill>
                <a:effectLst/>
                <a:latin typeface="AR BERKLEY" pitchFamily="2" charset="0"/>
                <a:ea typeface="Calibri" pitchFamily="34" charset="0"/>
                <a:cs typeface="Times New Roman" pitchFamily="18" charset="0"/>
              </a:rPr>
              <a:t> Dana</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76672"/>
            <a:ext cx="6491064" cy="57606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sk-SK" b="1" dirty="0">
                <a:latin typeface="AR BLANCA" pitchFamily="2" charset="0"/>
              </a:rPr>
              <a:t>Romantizmus (18. – 19. st.) </a:t>
            </a:r>
            <a:endParaRPr lang="sk-SK" dirty="0">
              <a:latin typeface="AR BLANCA" pitchFamily="2" charset="0"/>
            </a:endParaRPr>
          </a:p>
        </p:txBody>
      </p:sp>
      <p:sp>
        <p:nvSpPr>
          <p:cNvPr id="3" name="Content Placeholder 2"/>
          <p:cNvSpPr>
            <a:spLocks noGrp="1"/>
          </p:cNvSpPr>
          <p:nvPr>
            <p:ph idx="1"/>
          </p:nvPr>
        </p:nvSpPr>
        <p:spPr>
          <a:xfrm>
            <a:off x="0" y="1268760"/>
            <a:ext cx="8964488" cy="5589240"/>
          </a:xfrm>
        </p:spPr>
        <p:txBody>
          <a:bodyPr>
            <a:noAutofit/>
          </a:bodyPr>
          <a:lstStyle/>
          <a:p>
            <a:r>
              <a:rPr lang="sk-SK" sz="1100" b="1" u="sng" dirty="0">
                <a:solidFill>
                  <a:srgbClr val="FF0000"/>
                </a:solidFill>
              </a:rPr>
              <a:t>Hrdina bojuje proti spoločnosti</a:t>
            </a:r>
            <a:r>
              <a:rPr lang="sk-SK" sz="1100" b="1" dirty="0"/>
              <a:t>. je človek nespokojný,osamelý, odmietajúci útlak, túžiaci po slobode a spravodlivosti, ochotný obetovať aj vlastný živo</a:t>
            </a:r>
            <a:r>
              <a:rPr lang="sk-SK" sz="1100" b="1" dirty="0">
                <a:solidFill>
                  <a:srgbClr val="FF0000"/>
                </a:solidFill>
              </a:rPr>
              <a:t>t </a:t>
            </a:r>
            <a:r>
              <a:rPr lang="sk-SK" sz="1100" b="1" dirty="0" smtClean="0">
                <a:solidFill>
                  <a:srgbClr val="FF0000"/>
                </a:solidFill>
              </a:rPr>
              <a:t>.</a:t>
            </a:r>
            <a:r>
              <a:rPr lang="sk-SK" sz="1100" b="1" u="sng" dirty="0" smtClean="0">
                <a:solidFill>
                  <a:srgbClr val="FF0000"/>
                </a:solidFill>
              </a:rPr>
              <a:t>nebol to obyčajný človek – tulák, zbojník- </a:t>
            </a:r>
            <a:r>
              <a:rPr lang="sk-SK" sz="1100" b="1" dirty="0" smtClean="0"/>
              <a:t>iný ako ostatní.Protiklady navonok aj vnútorne. </a:t>
            </a:r>
            <a:r>
              <a:rPr lang="sk-SK" sz="1100" b="1" u="sng" dirty="0" smtClean="0">
                <a:solidFill>
                  <a:srgbClr val="FF0000"/>
                </a:solidFill>
              </a:rPr>
              <a:t>Netypické prostredie- (les, chrám, pevnosť)</a:t>
            </a:r>
            <a:r>
              <a:rPr lang="sk-SK" sz="1100" dirty="0"/>
              <a:t/>
            </a:r>
            <a:br>
              <a:rPr lang="sk-SK" sz="1100" dirty="0"/>
            </a:br>
            <a:r>
              <a:rPr lang="sk-SK" sz="1100" b="1" dirty="0"/>
              <a:t>hovorový štýl – nárečia, ľudová slovesnosť. príroda, zvyky a tradície ľudu, ľudový hrdina a jazyk, žánre – balady</a:t>
            </a:r>
          </a:p>
          <a:p>
            <a:r>
              <a:rPr lang="sk-SK" sz="1100" b="1" dirty="0">
                <a:solidFill>
                  <a:schemeClr val="tx2"/>
                </a:solidFill>
              </a:rPr>
              <a:t>výnimočný hrdina (často vykonáva hrdinský skutok, pretože sa nechce podriadiť pravidlám spoločnosti, dostáva sa do rozporu so zákonom) – stáva sa vydedencom spoločnosti.(osamotený)</a:t>
            </a:r>
            <a:br>
              <a:rPr lang="sk-SK" sz="1100" b="1" dirty="0">
                <a:solidFill>
                  <a:schemeClr val="tx2"/>
                </a:solidFill>
              </a:rPr>
            </a:br>
            <a:r>
              <a:rPr lang="sk-SK" sz="1100" b="1" u="sng" dirty="0" smtClean="0">
                <a:solidFill>
                  <a:srgbClr val="FF0000"/>
                </a:solidFill>
              </a:rPr>
              <a:t>Ľudovít </a:t>
            </a:r>
            <a:r>
              <a:rPr lang="sk-SK" sz="1100" b="1" u="sng" dirty="0">
                <a:solidFill>
                  <a:srgbClr val="FF0000"/>
                </a:solidFill>
              </a:rPr>
              <a:t>Štúr –</a:t>
            </a:r>
            <a:r>
              <a:rPr lang="sk-SK" sz="1100" b="1" u="sng" dirty="0">
                <a:solidFill>
                  <a:schemeClr val="tx2"/>
                </a:solidFill>
              </a:rPr>
              <a:t>politik, básnik, </a:t>
            </a:r>
            <a:r>
              <a:rPr lang="sk-SK" sz="1100" b="1" dirty="0">
                <a:solidFill>
                  <a:schemeClr val="tx2"/>
                </a:solidFill>
              </a:rPr>
              <a:t>jazykovedec-  </a:t>
            </a:r>
            <a:r>
              <a:rPr lang="sk-SK" sz="1100" b="1" dirty="0">
                <a:solidFill>
                  <a:srgbClr val="FF0000"/>
                </a:solidFill>
              </a:rPr>
              <a:t>Nárečia slovenskuo alebo potreba písaňja v tomto nárečí</a:t>
            </a:r>
            <a:r>
              <a:rPr lang="sk-SK" sz="1100" dirty="0"/>
              <a:t>, Reč na Uhorskom sneme, Náuka reči slovenskej, Spevy a piesne, Slovanstvo a svet budúcnosti, O národných piesňach a povestiach plemien slovanských, </a:t>
            </a:r>
            <a:r>
              <a:rPr lang="sk-SK" sz="1100" b="1" dirty="0"/>
              <a:t>11. - </a:t>
            </a:r>
            <a:r>
              <a:rPr lang="sk-SK" sz="1100" b="1" dirty="0">
                <a:solidFill>
                  <a:srgbClr val="FF0000"/>
                </a:solidFill>
              </a:rPr>
              <a:t>16. júna </a:t>
            </a:r>
            <a:r>
              <a:rPr lang="sk-SK" sz="1100" b="1" dirty="0" smtClean="0">
                <a:solidFill>
                  <a:srgbClr val="FF0000"/>
                </a:solidFill>
              </a:rPr>
              <a:t>1863 </a:t>
            </a:r>
            <a:r>
              <a:rPr lang="sk-SK" sz="1100" b="1" dirty="0">
                <a:solidFill>
                  <a:srgbClr val="FF0000"/>
                </a:solidFill>
              </a:rPr>
              <a:t>v Hlbokom uzákonili spis. </a:t>
            </a:r>
            <a:r>
              <a:rPr lang="sk-SK" sz="1100" b="1" dirty="0" smtClean="0">
                <a:solidFill>
                  <a:srgbClr val="FF0000"/>
                </a:solidFill>
              </a:rPr>
              <a:t>Slovenčinu </a:t>
            </a:r>
            <a:r>
              <a:rPr lang="sk-SK" sz="1100" b="1" u="sng" dirty="0" smtClean="0">
                <a:solidFill>
                  <a:srgbClr val="FF0000"/>
                </a:solidFill>
              </a:rPr>
              <a:t>–stredoslovenské nárečie </a:t>
            </a:r>
            <a:r>
              <a:rPr lang="sk-SK" sz="1100" b="1" dirty="0">
                <a:solidFill>
                  <a:srgbClr val="FF0000"/>
                </a:solidFill>
              </a:rPr>
              <a:t>(Štúr, Hurban, Hodža) </a:t>
            </a:r>
            <a:r>
              <a:rPr lang="sk-SK" sz="1100" b="1" u="sng" dirty="0" smtClean="0">
                <a:solidFill>
                  <a:srgbClr val="FF0000"/>
                </a:solidFill>
              </a:rPr>
              <a:t>      1863   Matica Slovenská- jej úlohou bolo –osveta , vzdelávanie, , vydávali časopisy        GYMNAZIA- Martin,Revúca,Kláštor pod Znevom</a:t>
            </a:r>
            <a:endParaRPr lang="sk-SK" sz="1100" u="sng" dirty="0">
              <a:solidFill>
                <a:srgbClr val="FF0000"/>
              </a:solidFill>
            </a:endParaRPr>
          </a:p>
          <a:p>
            <a:r>
              <a:rPr lang="sk-SK" sz="1100" b="1" u="sng" dirty="0">
                <a:solidFill>
                  <a:srgbClr val="FF0000"/>
                </a:solidFill>
              </a:rPr>
              <a:t>S. CHALUPKA - Mor ho! </a:t>
            </a:r>
            <a:r>
              <a:rPr lang="sk-SK" sz="1100" dirty="0"/>
              <a:t>(hrdinská liricko- epická báseň) Hrdinská skladba vyzdvihuje národnú jednotu a lásku k vlasti. Hlavný hrdina (slovenský ľud) sa odvážne postaví mocnému protivníkovi. Ktorý si ho chce podmaniť a neváha položiť život, aby ochránil rodnú zem. Báseň veľmi pekne vyzdvahuje to, na čo dnes mnohí zabúdajú, a to skutočnosť, že každý by mal byť hrdý na svoju národnosť, keď už pre nič iné, tak aspoň z úcty k tým, ktorí sa zaslúžili o to, že môžeme povedať: „Sme slováci, sme slobodný národ</a:t>
            </a:r>
            <a:r>
              <a:rPr lang="sk-SK" sz="1100" b="1" u="sng" dirty="0" smtClean="0">
                <a:solidFill>
                  <a:srgbClr val="FF0000"/>
                </a:solidFill>
              </a:rPr>
              <a:t>.“  Junák</a:t>
            </a:r>
            <a:endParaRPr lang="sk-SK" sz="1100" b="1" u="sng" dirty="0">
              <a:solidFill>
                <a:srgbClr val="FF0000"/>
              </a:solidFill>
            </a:endParaRPr>
          </a:p>
          <a:p>
            <a:r>
              <a:rPr lang="sk-SK" sz="1100" b="1" u="sng" dirty="0">
                <a:solidFill>
                  <a:srgbClr val="FF0000"/>
                </a:solidFill>
              </a:rPr>
              <a:t>A. Sládkovič – Marína( </a:t>
            </a:r>
            <a:r>
              <a:rPr lang="sk-SK" sz="1100" dirty="0"/>
              <a:t>báseň)   zobrazuje nešťastnú lásku k Márine ,túžba po kráse, láska k Slovensku, mladosť</a:t>
            </a:r>
          </a:p>
          <a:p>
            <a:r>
              <a:rPr lang="sk-SK" sz="1100" b="1" dirty="0"/>
              <a:t>básnik ospieval svoju lásku k Maríne, jej mladosť a krásu. Prirovnáva lásku k nej láskou k </a:t>
            </a:r>
            <a:r>
              <a:rPr lang="sk-SK" sz="1100" b="1" dirty="0" smtClean="0"/>
              <a:t>vlasti, </a:t>
            </a:r>
            <a:r>
              <a:rPr lang="sk-SK" sz="1100" b="1" u="sng" dirty="0" smtClean="0">
                <a:solidFill>
                  <a:srgbClr val="FF0000"/>
                </a:solidFill>
              </a:rPr>
              <a:t>Detvan</a:t>
            </a:r>
            <a:endParaRPr lang="sk-SK" sz="1100" u="sng" dirty="0">
              <a:solidFill>
                <a:srgbClr val="FF0000"/>
              </a:solidFill>
            </a:endParaRPr>
          </a:p>
          <a:p>
            <a:r>
              <a:rPr lang="sk-SK" sz="1100" b="1" u="sng" dirty="0">
                <a:solidFill>
                  <a:srgbClr val="FF0000"/>
                </a:solidFill>
              </a:rPr>
              <a:t>J. Botto – Smrť Jánošíkova</a:t>
            </a:r>
            <a:r>
              <a:rPr lang="sk-SK" sz="1100" dirty="0">
                <a:solidFill>
                  <a:srgbClr val="FF0000"/>
                </a:solidFill>
              </a:rPr>
              <a:t> </a:t>
            </a:r>
            <a:r>
              <a:rPr lang="sk-SK" sz="1100" dirty="0"/>
              <a:t>(lyricko –epická skladba) V tomto diele chce autor zobraziť Jánošíka ako junáka slobody. Nechce opísať jeho hrdinské skutky, ale chce vyjadriť svoje city, ťažký osud poddaných, bezradnosť a odvahu slovenského národa. Idea nevyjadruje boj poddaných a zbojníkov s pánmi, ale len spomienky na tieto časy. Ide o</a:t>
            </a:r>
            <a:r>
              <a:rPr lang="sk-SK" sz="1100" i="1" dirty="0"/>
              <a:t> </a:t>
            </a:r>
            <a:r>
              <a:rPr lang="sk-SK" sz="1100" dirty="0"/>
              <a:t>vykreslenie troch záverečných fáz života Jánošíka, a to zlapanie, väznenie, smrť</a:t>
            </a:r>
            <a:r>
              <a:rPr lang="sk-SK" sz="1100" dirty="0" smtClean="0"/>
              <a:t>. </a:t>
            </a:r>
            <a:r>
              <a:rPr lang="sk-SK" sz="1100" b="1" u="sng" dirty="0" smtClean="0">
                <a:solidFill>
                  <a:srgbClr val="FF0000"/>
                </a:solidFill>
              </a:rPr>
              <a:t>Žltá lalia</a:t>
            </a:r>
          </a:p>
          <a:p>
            <a:r>
              <a:rPr lang="sk-SK" sz="1100" b="1" u="sng" dirty="0" smtClean="0">
                <a:solidFill>
                  <a:srgbClr val="FF0000"/>
                </a:solidFill>
              </a:rPr>
              <a:t>Kalinčiak- Reštaurácia</a:t>
            </a:r>
            <a:r>
              <a:rPr lang="sk-SK" sz="1100" b="1" dirty="0" smtClean="0">
                <a:solidFill>
                  <a:srgbClr val="FF0000"/>
                </a:solidFill>
              </a:rPr>
              <a:t>, </a:t>
            </a:r>
            <a:r>
              <a:rPr lang="sk-SK" sz="1100" dirty="0"/>
              <a:t>Autor opisuje, ako zemania pri svojej biede zapredávali svoje presvedčenie a dávali hlasy tej volebnej strane, ktorá im viac zaplatila,</a:t>
            </a:r>
            <a:endParaRPr lang="sk-SK" sz="1100" b="1" u="sng" dirty="0">
              <a:solidFill>
                <a:srgbClr val="FF0000"/>
              </a:solidFill>
            </a:endParaRPr>
          </a:p>
          <a:p>
            <a:r>
              <a:rPr lang="sk-SK" sz="1100" b="1" dirty="0">
                <a:solidFill>
                  <a:schemeClr val="tx2"/>
                </a:solidFill>
              </a:rPr>
              <a:t>Štúrovci- rôzny hrdinovia v </a:t>
            </a:r>
            <a:r>
              <a:rPr lang="sk-SK" sz="1100" b="1" dirty="0" smtClean="0">
                <a:solidFill>
                  <a:schemeClr val="tx2"/>
                </a:solidFill>
              </a:rPr>
              <a:t>dielach</a:t>
            </a:r>
            <a:endParaRPr lang="sk-SK" sz="1100" b="1" dirty="0">
              <a:solidFill>
                <a:schemeClr val="tx2"/>
              </a:solidFill>
            </a:endParaRPr>
          </a:p>
          <a:p>
            <a:r>
              <a:rPr lang="sk-SK" sz="1100" b="1" u="sng" dirty="0">
                <a:solidFill>
                  <a:srgbClr val="FF0000"/>
                </a:solidFill>
              </a:rPr>
              <a:t>Božena Nemcová – Babička- poviedka</a:t>
            </a:r>
            <a:r>
              <a:rPr lang="sk-SK" sz="1100" b="1" u="sng" dirty="0"/>
              <a:t>  </a:t>
            </a:r>
            <a:r>
              <a:rPr lang="sk-SK" sz="1100" b="1" dirty="0"/>
              <a:t>- </a:t>
            </a:r>
            <a:r>
              <a:rPr lang="sk-SK" sz="1100" dirty="0"/>
              <a:t> múdra, zručná a milujúca, vždy ochotná každému pomôcť a poradiť, pracovitá, silne veriaca, drží sa zvykov</a:t>
            </a:r>
          </a:p>
          <a:p>
            <a:pPr>
              <a:buNone/>
            </a:pPr>
            <a:r>
              <a:rPr lang="sk-SK" sz="1100" b="1" u="sng" dirty="0" smtClean="0">
                <a:solidFill>
                  <a:srgbClr val="FF0000"/>
                </a:solidFill>
              </a:rPr>
              <a:t>           Karel </a:t>
            </a:r>
            <a:r>
              <a:rPr lang="sk-SK" sz="1100" b="1" u="sng" dirty="0">
                <a:solidFill>
                  <a:srgbClr val="FF0000"/>
                </a:solidFill>
              </a:rPr>
              <a:t>Hynek Mácha – Máj </a:t>
            </a:r>
            <a:r>
              <a:rPr lang="sk-SK" sz="1100" b="1" dirty="0"/>
              <a:t>- </a:t>
            </a:r>
            <a:r>
              <a:rPr lang="sk-SK" sz="1100" dirty="0"/>
              <a:t>Láska, ktorá vedie k vražde vlastného otca.</a:t>
            </a:r>
          </a:p>
          <a:p>
            <a:r>
              <a:rPr lang="sk-SK" sz="1100" b="1" u="sng" dirty="0">
                <a:solidFill>
                  <a:srgbClr val="FF0000"/>
                </a:solidFill>
              </a:rPr>
              <a:t>Ruský: A. S. Puškin – Kapitánova dcéra(</a:t>
            </a:r>
            <a:r>
              <a:rPr lang="sk-SK" sz="1100" u="sng" dirty="0"/>
              <a:t>román</a:t>
            </a:r>
            <a:r>
              <a:rPr lang="sk-SK" sz="1100" dirty="0"/>
              <a:t>), Autor sa zaoberá históriou Ruska, otázkami spravodlivosti a krivdy, slobody a zodpovednosti človeka za osud spoločnosti. Jeho sympatie sú na strane ľudu a jeho spravodlivého boja za slobodu. </a:t>
            </a:r>
          </a:p>
          <a:p>
            <a:r>
              <a:rPr lang="sk-SK" sz="1100" b="1" u="sng" dirty="0">
                <a:solidFill>
                  <a:srgbClr val="FF0000"/>
                </a:solidFill>
              </a:rPr>
              <a:t>Francúzsky: V. Hugo – Chrám Matky Božej v Paríži</a:t>
            </a:r>
            <a:r>
              <a:rPr lang="sk-SK" sz="1100" dirty="0"/>
              <a:t>, V tomto románe autor kritizuje krutosť svetskej noci a pokrytectvo cirkvi.</a:t>
            </a:r>
          </a:p>
          <a:p>
            <a:r>
              <a:rPr lang="sk-SK" sz="1100" dirty="0"/>
              <a:t> Hlavná postava Quasimodo – je zvonárom v chráme.cigánka Esmeralda</a:t>
            </a:r>
          </a:p>
          <a:p>
            <a:r>
              <a:rPr lang="sk-SK" sz="1100" u="sng" dirty="0">
                <a:solidFill>
                  <a:srgbClr val="FF0000"/>
                </a:solidFill>
                <a:hlinkClick r:id="rId2"/>
              </a:rPr>
              <a:t>Johann Wolfgang Goethe</a:t>
            </a:r>
            <a:r>
              <a:rPr lang="sk-SK" sz="1100" u="sng" dirty="0" smtClean="0">
                <a:solidFill>
                  <a:srgbClr val="FF0000"/>
                </a:solidFill>
                <a:hlinkClick r:id="rId2"/>
              </a:rPr>
              <a:t>:  FAUST  -veršovaná dráma       Utrpenie mladého Wertera</a:t>
            </a:r>
            <a:endParaRPr lang="sk-SK" sz="1100" u="sng" dirty="0">
              <a:solidFill>
                <a:srgbClr val="FF0000"/>
              </a:solidFill>
              <a:hlinkClick r:id="rId2"/>
            </a:endParaRPr>
          </a:p>
          <a:p>
            <a:r>
              <a:rPr lang="sk-SK" sz="1100" b="1" u="sng" dirty="0" smtClean="0">
                <a:solidFill>
                  <a:srgbClr val="FF0000"/>
                </a:solidFill>
              </a:rPr>
              <a:t>Tvorba v Matičnom obdobý:     Záborský- dva dni v Chujave ,      Laskomerský,     Palárik</a:t>
            </a:r>
            <a:endParaRPr lang="sk-SK" sz="1100" b="1" u="sng" dirty="0">
              <a:solidFill>
                <a:srgbClr val="FF0000"/>
              </a:solidFill>
            </a:endParaRPr>
          </a:p>
        </p:txBody>
      </p:sp>
      <p:sp>
        <p:nvSpPr>
          <p:cNvPr id="21505" name="Rectangle 1"/>
          <p:cNvSpPr>
            <a:spLocks noChangeArrowheads="1"/>
          </p:cNvSpPr>
          <p:nvPr/>
        </p:nvSpPr>
        <p:spPr bwMode="auto">
          <a:xfrm>
            <a:off x="179512" y="565967"/>
            <a:ext cx="1656184" cy="46166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400" b="1" i="0" u="none" strike="noStrike" cap="none" normalizeH="0" baseline="0" dirty="0" smtClean="0">
                <a:ln>
                  <a:noFill/>
                </a:ln>
                <a:solidFill>
                  <a:srgbClr val="C45300"/>
                </a:solidFill>
                <a:effectLst/>
                <a:latin typeface="Tahoma" pitchFamily="34" charset="0"/>
                <a:ea typeface="Times New Roman" pitchFamily="18" charset="0"/>
                <a:cs typeface="Tahoma" pitchFamily="34" charset="0"/>
              </a:rPr>
              <a:t>lyrika</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33490"/>
            <a:ext cx="3995936" cy="5232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3 slovensk</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é</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gymn</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á</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zia: Martin, Rev</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ú</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ca, Kl</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áš</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tor pod Znevom</a:t>
            </a:r>
            <a:endParaRPr kumimoji="0" lang="sk-SK"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066130"/>
          </a:xfrm>
        </p:spPr>
        <p:style>
          <a:lnRef idx="1">
            <a:schemeClr val="accent6"/>
          </a:lnRef>
          <a:fillRef idx="2">
            <a:schemeClr val="accent6"/>
          </a:fillRef>
          <a:effectRef idx="1">
            <a:schemeClr val="accent6"/>
          </a:effectRef>
          <a:fontRef idx="minor">
            <a:schemeClr val="dk1"/>
          </a:fontRef>
        </p:style>
        <p:txBody>
          <a:bodyPr>
            <a:normAutofit/>
          </a:bodyPr>
          <a:lstStyle/>
          <a:p>
            <a:r>
              <a:rPr lang="sk-SK" sz="1800" b="1" dirty="0" smtClean="0">
                <a:latin typeface="AR BLANCA" pitchFamily="2" charset="0"/>
              </a:rPr>
              <a:t>Realizmus </a:t>
            </a:r>
            <a:r>
              <a:rPr lang="sk-SK" sz="1800" b="1" dirty="0">
                <a:latin typeface="AR BLANCA" pitchFamily="2" charset="0"/>
              </a:rPr>
              <a:t>(druhá pol. 19. st.) </a:t>
            </a:r>
            <a:r>
              <a:rPr lang="sk-SK" sz="1800" b="1" dirty="0" smtClean="0">
                <a:latin typeface="AR BLANCA" pitchFamily="2" charset="0"/>
              </a:rPr>
              <a:t/>
            </a:r>
            <a:br>
              <a:rPr lang="sk-SK" sz="1800" b="1" dirty="0" smtClean="0">
                <a:latin typeface="AR BLANCA" pitchFamily="2" charset="0"/>
              </a:rPr>
            </a:br>
            <a:r>
              <a:rPr lang="sk-SK" sz="1800" b="1" dirty="0" smtClean="0">
                <a:latin typeface="AR BLANCA" pitchFamily="2" charset="0"/>
              </a:rPr>
              <a:t>druhá vlna realizmu- Kukučín,Tajovský,Timrava</a:t>
            </a:r>
            <a:endParaRPr lang="sk-SK" sz="1800" dirty="0">
              <a:latin typeface="AR BLANCA" pitchFamily="2" charset="0"/>
            </a:endParaRPr>
          </a:p>
        </p:txBody>
      </p:sp>
      <p:sp>
        <p:nvSpPr>
          <p:cNvPr id="3" name="Content Placeholder 2"/>
          <p:cNvSpPr>
            <a:spLocks noGrp="1"/>
          </p:cNvSpPr>
          <p:nvPr>
            <p:ph idx="1"/>
          </p:nvPr>
        </p:nvSpPr>
        <p:spPr>
          <a:xfrm>
            <a:off x="251520" y="1700808"/>
            <a:ext cx="8892480" cy="5157192"/>
          </a:xfrm>
        </p:spPr>
        <p:txBody>
          <a:bodyPr>
            <a:normAutofit fontScale="25000" lnSpcReduction="20000"/>
          </a:bodyPr>
          <a:lstStyle/>
          <a:p>
            <a:pPr>
              <a:buNone/>
            </a:pPr>
            <a:r>
              <a:rPr lang="sk-SK" sz="4200" u="sng" dirty="0" smtClean="0">
                <a:solidFill>
                  <a:srgbClr val="FF0000"/>
                </a:solidFill>
              </a:rPr>
              <a:t>           Základom </a:t>
            </a:r>
            <a:r>
              <a:rPr lang="sk-SK" sz="4200" u="sng" dirty="0">
                <a:solidFill>
                  <a:srgbClr val="FF0000"/>
                </a:solidFill>
              </a:rPr>
              <a:t>realizmu je pravdivé zobrazenie skutočnosti.- </a:t>
            </a:r>
          </a:p>
          <a:p>
            <a:r>
              <a:rPr lang="sk-SK" sz="4800" b="1" dirty="0">
                <a:solidFill>
                  <a:srgbClr val="FF0000"/>
                </a:solidFill>
              </a:rPr>
              <a:t>naturalizmus</a:t>
            </a:r>
            <a:r>
              <a:rPr lang="sk-SK" sz="4800" b="1" dirty="0"/>
              <a:t> </a:t>
            </a:r>
            <a:r>
              <a:rPr lang="sk-SK" sz="4800" dirty="0"/>
              <a:t>. Autori si vyberali témy zo súčasnosti a z dedinského prostredia. V dielach sa používa hovorový, ľudový jazyk, kritika honby za majetkom, kariérou</a:t>
            </a:r>
            <a:br>
              <a:rPr lang="sk-SK" sz="4800" dirty="0"/>
            </a:br>
            <a:r>
              <a:rPr lang="sk-SK" sz="4800" b="1" dirty="0"/>
              <a:t>hrdina </a:t>
            </a:r>
            <a:r>
              <a:rPr lang="sk-SK" sz="4800" b="1" u="sng" dirty="0">
                <a:solidFill>
                  <a:srgbClr val="FF0000"/>
                </a:solidFill>
              </a:rPr>
              <a:t>– obyčajný človek </a:t>
            </a:r>
            <a:r>
              <a:rPr lang="sk-SK" sz="4800" b="1" dirty="0"/>
              <a:t>s obyčajnými vlastnosťami         </a:t>
            </a:r>
            <a:r>
              <a:rPr lang="sk-SK" sz="4800" b="1" u="sng" dirty="0">
                <a:solidFill>
                  <a:srgbClr val="FF0000"/>
                </a:solidFill>
              </a:rPr>
              <a:t>dedinčan – zeman</a:t>
            </a:r>
            <a:r>
              <a:rPr lang="sk-SK" sz="4800" b="1" dirty="0"/>
              <a:t>/ inteligencia</a:t>
            </a:r>
            <a:endParaRPr lang="sk-SK" sz="4800" dirty="0"/>
          </a:p>
          <a:p>
            <a:r>
              <a:rPr lang="sk-SK" sz="4800" b="1" u="sng" dirty="0">
                <a:solidFill>
                  <a:srgbClr val="FF0000"/>
                </a:solidFill>
              </a:rPr>
              <a:t>J. Palárik </a:t>
            </a:r>
            <a:r>
              <a:rPr lang="sk-SK" sz="4800" b="1" dirty="0"/>
              <a:t>–  </a:t>
            </a:r>
            <a:r>
              <a:rPr lang="sk-SK" sz="4800" b="1" u="sng" dirty="0"/>
              <a:t>Zmierenie alebo dobrodružstvo pri obžinkoch</a:t>
            </a:r>
            <a:r>
              <a:rPr lang="sk-SK" sz="4800" u="sng" dirty="0"/>
              <a:t> </a:t>
            </a:r>
            <a:r>
              <a:rPr lang="sk-SK" sz="4800" dirty="0"/>
              <a:t>(dráma-veselohry)</a:t>
            </a:r>
            <a:r>
              <a:rPr lang="sk-SK" sz="4800" b="1" dirty="0"/>
              <a:t> Cieľom</a:t>
            </a:r>
            <a:r>
              <a:rPr lang="sk-SK" sz="4800" dirty="0"/>
              <a:t> autora bolo poukázať na </a:t>
            </a:r>
            <a:r>
              <a:rPr lang="sk-SK" sz="4800" b="1" dirty="0"/>
              <a:t>toleranciu a zmierenie medzi Maďarmi a Slovákmi</a:t>
            </a:r>
            <a:r>
              <a:rPr lang="sk-SK" sz="4800" dirty="0"/>
              <a:t>a medzi </a:t>
            </a:r>
            <a:r>
              <a:rPr lang="sk-SK" sz="4800" b="1" dirty="0"/>
              <a:t>spoločenskými vrstvami(</a:t>
            </a:r>
            <a:r>
              <a:rPr lang="sk-SK" sz="4800" dirty="0"/>
              <a:t>šľachta, inteligencia, ľud). Autor žil v období silnej maďarizácie v Uhorsku, a preto oslavuje vlastenectvo, úctu k jazyku.</a:t>
            </a:r>
          </a:p>
          <a:p>
            <a:r>
              <a:rPr lang="sk-SK" sz="4800" b="1" dirty="0">
                <a:solidFill>
                  <a:srgbClr val="FF0000"/>
                </a:solidFill>
              </a:rPr>
              <a:t>Opisný realizmus:</a:t>
            </a:r>
            <a:endParaRPr lang="sk-SK" sz="4800" dirty="0">
              <a:solidFill>
                <a:srgbClr val="FF0000"/>
              </a:solidFill>
            </a:endParaRPr>
          </a:p>
          <a:p>
            <a:r>
              <a:rPr lang="sk-SK" sz="4800" b="1" u="sng" dirty="0">
                <a:solidFill>
                  <a:srgbClr val="FF0000"/>
                </a:solidFill>
              </a:rPr>
              <a:t>Vajanský</a:t>
            </a:r>
            <a:r>
              <a:rPr lang="sk-SK" sz="4800" u="sng" dirty="0">
                <a:solidFill>
                  <a:srgbClr val="FF0000"/>
                </a:solidFill>
              </a:rPr>
              <a:t> </a:t>
            </a:r>
            <a:r>
              <a:rPr lang="sk-SK" sz="4800" u="sng" dirty="0"/>
              <a:t>:       </a:t>
            </a:r>
            <a:r>
              <a:rPr lang="sk-SK" sz="4800" b="1" u="sng" dirty="0"/>
              <a:t>Suchá ratolesť</a:t>
            </a:r>
            <a:r>
              <a:rPr lang="sk-SK" sz="4800" u="sng" dirty="0"/>
              <a:t> </a:t>
            </a:r>
            <a:r>
              <a:rPr lang="sk-SK" sz="4800" dirty="0"/>
              <a:t>(román)</a:t>
            </a:r>
          </a:p>
          <a:p>
            <a:r>
              <a:rPr lang="sk-SK" sz="4800" b="1" u="sng" dirty="0">
                <a:solidFill>
                  <a:srgbClr val="FF0000"/>
                </a:solidFill>
              </a:rPr>
              <a:t>Hviezdoslav </a:t>
            </a:r>
            <a:r>
              <a:rPr lang="sk-SK" sz="4800" b="1" dirty="0"/>
              <a:t>   </a:t>
            </a:r>
            <a:r>
              <a:rPr lang="sk-SK" sz="4800" dirty="0"/>
              <a:t>: </a:t>
            </a:r>
            <a:r>
              <a:rPr lang="sk-SK" sz="4800" b="1" u="sng" dirty="0"/>
              <a:t>Hájniková žena  </a:t>
            </a:r>
            <a:r>
              <a:rPr lang="sk-SK" sz="4800" b="1" dirty="0"/>
              <a:t>- Hanka ženská predstavitelka-</a:t>
            </a:r>
            <a:r>
              <a:rPr lang="sk-SK" sz="4800" dirty="0"/>
              <a:t> pracovitosť, skromnosť, Hankina vernosť, ľudská dobrota, sebaobetavosť, mravná čistota</a:t>
            </a:r>
          </a:p>
          <a:p>
            <a:r>
              <a:rPr lang="sk-SK" sz="4800" b="1" u="sng" dirty="0">
                <a:solidFill>
                  <a:srgbClr val="FF0000"/>
                </a:solidFill>
              </a:rPr>
              <a:t>Martin Kukučín</a:t>
            </a:r>
            <a:r>
              <a:rPr lang="sk-SK" sz="4800" dirty="0"/>
              <a:t>: </a:t>
            </a:r>
            <a:r>
              <a:rPr lang="sk-SK" sz="4800" b="1" u="sng" dirty="0"/>
              <a:t>Rysavá jalovica – Neprebudený- </a:t>
            </a:r>
            <a:r>
              <a:rPr lang="sk-SK" sz="4800" b="1" dirty="0"/>
              <a:t>život na </a:t>
            </a:r>
            <a:r>
              <a:rPr lang="sk-SK" sz="4800" b="1" dirty="0" smtClean="0"/>
              <a:t>dedine</a:t>
            </a:r>
          </a:p>
          <a:p>
            <a:pPr>
              <a:buNone/>
            </a:pPr>
            <a:r>
              <a:rPr lang="sk-SK" sz="4800" b="1" dirty="0" smtClean="0"/>
              <a:t>           </a:t>
            </a:r>
            <a:r>
              <a:rPr lang="sk-SK" sz="4800" b="1" u="sng" dirty="0" smtClean="0">
                <a:solidFill>
                  <a:srgbClr val="00B050"/>
                </a:solidFill>
              </a:rPr>
              <a:t>Zánik feudalizmu , rozvoj kapitalizmu , rozvoj priemyslu a prírodných vied, nový filozofický smer - pozitivizmus</a:t>
            </a:r>
            <a:endParaRPr lang="sk-SK" sz="4800" u="sng" dirty="0">
              <a:solidFill>
                <a:srgbClr val="00B050"/>
              </a:solidFill>
            </a:endParaRPr>
          </a:p>
          <a:p>
            <a:r>
              <a:rPr lang="sk-SK" sz="4800" b="1" u="sng" dirty="0" smtClean="0">
                <a:solidFill>
                  <a:srgbClr val="FF0000"/>
                </a:solidFill>
              </a:rPr>
              <a:t>Tolstoj </a:t>
            </a:r>
            <a:r>
              <a:rPr lang="sk-SK" sz="4800" b="1" u="sng" dirty="0">
                <a:solidFill>
                  <a:srgbClr val="FF0000"/>
                </a:solidFill>
              </a:rPr>
              <a:t>–vojna a mier ,  Anna Kareninová, </a:t>
            </a:r>
            <a:r>
              <a:rPr lang="sk-SK" sz="4800" b="1" dirty="0"/>
              <a:t>(román)</a:t>
            </a:r>
            <a:r>
              <a:rPr lang="sk-SK" sz="4800" dirty="0"/>
              <a:t> Obraz života vyšších spoločenských vrstiev v Peterburgu a v Moskve v 19.stor. Dej sa odohráva v Rusku v druhej polovici 19. storočia. </a:t>
            </a:r>
            <a:r>
              <a:rPr lang="sk-SK" sz="4800" b="1" dirty="0"/>
              <a:t> Gogoľ – Revízor (komédia</a:t>
            </a:r>
            <a:endParaRPr lang="sk-SK" sz="4800" dirty="0"/>
          </a:p>
          <a:p>
            <a:r>
              <a:rPr lang="sk-SK" sz="4800" b="1" u="sng" dirty="0">
                <a:solidFill>
                  <a:srgbClr val="FF0000"/>
                </a:solidFill>
              </a:rPr>
              <a:t>Charles Dickens- romány Oliver Twist, </a:t>
            </a:r>
            <a:r>
              <a:rPr lang="sk-SK" sz="4800" b="1" dirty="0"/>
              <a:t>David Coperfield- </a:t>
            </a:r>
            <a:r>
              <a:rPr lang="sk-SK" sz="4800" dirty="0"/>
              <a:t>spája ich spoločná téma ťažkých osudov detí bez rodiny, o ktoré sa vtedajšia spoločnosť nedokáže postarať.)</a:t>
            </a:r>
          </a:p>
          <a:p>
            <a:r>
              <a:rPr lang="sk-SK" sz="4800" b="1" u="sng" dirty="0">
                <a:solidFill>
                  <a:srgbClr val="FF0000"/>
                </a:solidFill>
              </a:rPr>
              <a:t>Dostojevskij –Zločin a trest </a:t>
            </a:r>
            <a:r>
              <a:rPr lang="sk-SK" sz="4800" b="1" dirty="0"/>
              <a:t>(soc.-psych. román)</a:t>
            </a:r>
            <a:r>
              <a:rPr lang="sk-SK" sz="4800" dirty="0"/>
              <a:t>  morálnym problémom vnímania zločinu vo vtedajšej spoločnosti.</a:t>
            </a:r>
            <a:br>
              <a:rPr lang="sk-SK" sz="4800" dirty="0"/>
            </a:br>
            <a:r>
              <a:rPr lang="sk-SK" sz="4800" b="1" u="sng" dirty="0" smtClean="0">
                <a:solidFill>
                  <a:srgbClr val="FF0000"/>
                </a:solidFill>
              </a:rPr>
              <a:t>H</a:t>
            </a:r>
            <a:r>
              <a:rPr lang="sk-SK" sz="4800" b="1" u="sng" dirty="0">
                <a:solidFill>
                  <a:srgbClr val="FF0000"/>
                </a:solidFill>
              </a:rPr>
              <a:t>. Balzac –– Otec </a:t>
            </a:r>
            <a:r>
              <a:rPr lang="sk-SK" sz="4800" b="1" u="sng" dirty="0" smtClean="0">
                <a:solidFill>
                  <a:srgbClr val="FF0000"/>
                </a:solidFill>
              </a:rPr>
              <a:t>Goriot,      Ludská komédia--      </a:t>
            </a:r>
            <a:r>
              <a:rPr lang="sk-SK" sz="4800" b="1" dirty="0"/>
              <a:t/>
            </a:r>
            <a:br>
              <a:rPr lang="sk-SK" sz="4800" b="1" dirty="0"/>
            </a:br>
            <a:r>
              <a:rPr lang="sk-SK" sz="4800" b="1" dirty="0"/>
              <a:t/>
            </a:r>
            <a:br>
              <a:rPr lang="sk-SK" sz="4800" b="1" dirty="0"/>
            </a:br>
            <a:endParaRPr lang="sk-SK" sz="4800" b="1" dirty="0" smtClean="0"/>
          </a:p>
          <a:p>
            <a:r>
              <a:rPr lang="sk-SK" sz="4800" b="1" u="sng" dirty="0" smtClean="0">
                <a:solidFill>
                  <a:srgbClr val="FF0000"/>
                </a:solidFill>
              </a:rPr>
              <a:t>Božena Slančíková Timrava- </a:t>
            </a:r>
            <a:r>
              <a:rPr lang="sk-SK" sz="4800" b="1" dirty="0" smtClean="0"/>
              <a:t>Ťapákovci- </a:t>
            </a:r>
            <a:endParaRPr lang="sk-SK" sz="4800" dirty="0" smtClean="0"/>
          </a:p>
          <a:p>
            <a:r>
              <a:rPr lang="sk-SK" sz="4800" b="1" i="1" dirty="0" smtClean="0"/>
              <a:t>Iľa Kráľovná</a:t>
            </a:r>
            <a:r>
              <a:rPr lang="sk-SK" sz="4800" dirty="0" smtClean="0"/>
              <a:t> – žije v rodine Ťapákovcov ako Paľova žena, no na tomto mieste nie je spokojná. Jediná sa vymyká z tohto prostredia, chce všetko zmeniť, chce aby jej muž postavil dom, v ktorom by bývali.</a:t>
            </a:r>
          </a:p>
          <a:p>
            <a:r>
              <a:rPr lang="sk-SK" sz="4800" b="1" dirty="0" smtClean="0"/>
              <a:t>Anča Zmija</a:t>
            </a:r>
            <a:r>
              <a:rPr lang="sk-SK" sz="4800" dirty="0" smtClean="0"/>
              <a:t> – mrzáčka, veľmi zaujatá proti Ili, pretože nemôže chodiť, pohybuje sa len pomocou rúk, je po pás veľmi pekná, vo svojom vnútri citlivá a nežná, ale veľmi trpí pre svoju telesnú chybu a preto je navonok zádrapčívá a zlá    </a:t>
            </a:r>
            <a:r>
              <a:rPr lang="sk-SK" sz="4800" b="1" u="sng" dirty="0" smtClean="0">
                <a:solidFill>
                  <a:srgbClr val="FF0000"/>
                </a:solidFill>
              </a:rPr>
              <a:t>Skon Paľa Ročku</a:t>
            </a:r>
          </a:p>
          <a:p>
            <a:pPr>
              <a:buNone/>
            </a:pPr>
            <a:r>
              <a:rPr lang="sk-SK" sz="4800" b="1" u="sng" dirty="0" smtClean="0">
                <a:solidFill>
                  <a:srgbClr val="FF0000"/>
                </a:solidFill>
              </a:rPr>
              <a:t>         J.G</a:t>
            </a:r>
            <a:r>
              <a:rPr lang="sk-SK" sz="4800" b="1" u="sng" dirty="0">
                <a:solidFill>
                  <a:srgbClr val="FF0000"/>
                </a:solidFill>
              </a:rPr>
              <a:t>. Tajovský: Ženský zákon – veselohra</a:t>
            </a:r>
            <a:r>
              <a:rPr lang="sk-SK" sz="4800" u="sng" dirty="0"/>
              <a:t/>
            </a:r>
            <a:br>
              <a:rPr lang="sk-SK" sz="4800" u="sng" dirty="0"/>
            </a:br>
            <a:r>
              <a:rPr lang="sk-SK" sz="4800" b="1" u="sng" dirty="0"/>
              <a:t>Maco Mlieč, Mamka Pôstková</a:t>
            </a:r>
            <a:r>
              <a:rPr lang="sk-SK" sz="4800" u="sng" dirty="0"/>
              <a:t> – poviedky</a:t>
            </a:r>
            <a:r>
              <a:rPr lang="sk-SK" sz="4800" dirty="0"/>
              <a:t/>
            </a:r>
            <a:br>
              <a:rPr lang="sk-SK" sz="4800" dirty="0"/>
            </a:br>
            <a:r>
              <a:rPr lang="sk-SK" sz="4800" b="1" u="sng" dirty="0">
                <a:solidFill>
                  <a:srgbClr val="FF0000"/>
                </a:solidFill>
              </a:rPr>
              <a:t>Janko Jesenský </a:t>
            </a:r>
            <a:r>
              <a:rPr lang="sk-SK" sz="4800" b="1" dirty="0"/>
              <a:t>.   Demokrati, Malomestské rozprávky (próza)</a:t>
            </a:r>
            <a:r>
              <a:rPr lang="sk-SK" sz="4800" dirty="0"/>
              <a:t/>
            </a:r>
            <a:br>
              <a:rPr lang="sk-SK" sz="4800" dirty="0"/>
            </a:br>
            <a:r>
              <a:rPr lang="sk-SK" sz="4800" b="1" u="sng" dirty="0" smtClean="0">
                <a:solidFill>
                  <a:srgbClr val="FF0000"/>
                </a:solidFill>
              </a:rPr>
              <a:t>Ján Neruda- </a:t>
            </a:r>
            <a:r>
              <a:rPr lang="sk-SK" sz="4800" b="1" dirty="0" smtClean="0"/>
              <a:t>povídky Malostranské </a:t>
            </a:r>
            <a:endParaRPr lang="sk-SK" sz="4800" b="1" dirty="0"/>
          </a:p>
        </p:txBody>
      </p:sp>
      <p:sp>
        <p:nvSpPr>
          <p:cNvPr id="24577" name="Rectangle 1"/>
          <p:cNvSpPr>
            <a:spLocks noChangeArrowheads="1"/>
          </p:cNvSpPr>
          <p:nvPr/>
        </p:nvSpPr>
        <p:spPr bwMode="auto">
          <a:xfrm>
            <a:off x="6876256" y="438683"/>
            <a:ext cx="2267744" cy="33855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a:t>
            </a:r>
            <a:r>
              <a:rPr kumimoji="0" lang="sk-SK" sz="1600" b="1" i="0" u="none" strike="noStrike" cap="none" normalizeH="0" baseline="0" dirty="0" smtClean="0">
                <a:ln>
                  <a:noFill/>
                </a:ln>
                <a:solidFill>
                  <a:schemeClr val="tx1"/>
                </a:solidFill>
                <a:effectLst/>
                <a:latin typeface="Calibri"/>
                <a:ea typeface="Times New Roman" pitchFamily="18" charset="0"/>
                <a:cs typeface="Tahoma" pitchFamily="34" charset="0"/>
              </a:rPr>
              <a:t>íš</a:t>
            </a:r>
            <a:r>
              <a:rPr kumimoji="0" lang="sk-SK"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e sa hlavne pr</a:t>
            </a:r>
            <a:r>
              <a:rPr kumimoji="0" lang="sk-SK" sz="1600" b="1" i="0" u="none" strike="noStrike" cap="none" normalizeH="0" baseline="0" dirty="0" smtClean="0">
                <a:ln>
                  <a:noFill/>
                </a:ln>
                <a:solidFill>
                  <a:schemeClr val="tx1"/>
                </a:solidFill>
                <a:effectLst/>
                <a:latin typeface="Calibri"/>
                <a:ea typeface="Times New Roman" pitchFamily="18" charset="0"/>
                <a:cs typeface="Tahoma" pitchFamily="34" charset="0"/>
              </a:rPr>
              <a:t>ó</a:t>
            </a:r>
            <a:r>
              <a:rPr kumimoji="0" lang="sk-SK"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za</a:t>
            </a:r>
            <a:endParaRPr kumimoji="0" lang="sk-SK"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4355976" y="1158315"/>
            <a:ext cx="4608512" cy="52322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000000"/>
                </a:solidFill>
                <a:effectLst/>
                <a:latin typeface="Tahoma" pitchFamily="34" charset="0"/>
                <a:ea typeface="Calibri" pitchFamily="34" charset="0"/>
                <a:cs typeface="Tahoma" pitchFamily="34" charset="0"/>
              </a:rPr>
              <a:t>opisný</a:t>
            </a:r>
            <a:r>
              <a:rPr kumimoji="0" lang="sk-SK" sz="1400" b="0" i="0" u="none" strike="noStrike" cap="none" normalizeH="0" baseline="0" dirty="0" smtClean="0">
                <a:ln>
                  <a:noFill/>
                </a:ln>
                <a:solidFill>
                  <a:srgbClr val="000000"/>
                </a:solidFill>
                <a:effectLst/>
                <a:latin typeface="Calibri"/>
                <a:ea typeface="Calibri" pitchFamily="34" charset="0"/>
                <a:cs typeface="Tahoma" pitchFamily="34" charset="0"/>
              </a:rPr>
              <a:t> </a:t>
            </a:r>
            <a:r>
              <a:rPr kumimoji="0" lang="sk-SK" sz="1400" b="0" i="0" u="none" strike="noStrike" cap="none" normalizeH="0" baseline="0" dirty="0" smtClean="0">
                <a:ln>
                  <a:noFill/>
                </a:ln>
                <a:solidFill>
                  <a:srgbClr val="000000"/>
                </a:solidFill>
                <a:effectLst/>
                <a:latin typeface="Tahoma" pitchFamily="34" charset="0"/>
                <a:ea typeface="Calibri" pitchFamily="34" charset="0"/>
                <a:cs typeface="Tahoma" pitchFamily="34" charset="0"/>
              </a:rPr>
              <a:t>(Vajanský, Hviezdoslav, Kukuč</a:t>
            </a:r>
            <a:r>
              <a:rPr kumimoji="0" lang="sk-SK" sz="1400" b="0" i="0" u="none" strike="noStrike" cap="none" normalizeH="0" baseline="0" dirty="0" smtClean="0">
                <a:ln>
                  <a:noFill/>
                </a:ln>
                <a:solidFill>
                  <a:srgbClr val="000000"/>
                </a:solidFill>
                <a:effectLst/>
                <a:latin typeface="Calibri"/>
                <a:ea typeface="Calibri" pitchFamily="34" charset="0"/>
                <a:cs typeface="Tahoma" pitchFamily="34" charset="0"/>
              </a:rPr>
              <a:t>í</a:t>
            </a:r>
            <a:r>
              <a:rPr kumimoji="0" lang="sk-SK" sz="1400" b="0" i="0" u="none" strike="noStrike" cap="none" normalizeH="0" baseline="0" dirty="0" smtClean="0">
                <a:ln>
                  <a:noFill/>
                </a:ln>
                <a:solidFill>
                  <a:srgbClr val="000000"/>
                </a:solidFill>
                <a:effectLst/>
                <a:latin typeface="Tahoma" pitchFamily="34" charset="0"/>
                <a:ea typeface="Calibri" pitchFamily="34" charset="0"/>
                <a:cs typeface="Tahoma" pitchFamily="34" charset="0"/>
              </a:rPr>
              <a:t>n) -</a:t>
            </a:r>
            <a:r>
              <a:rPr kumimoji="0" lang="sk-SK" sz="1400" b="1" i="0" u="none" strike="noStrike" cap="none" normalizeH="0" baseline="0" dirty="0" smtClean="0">
                <a:ln>
                  <a:noFill/>
                </a:ln>
                <a:solidFill>
                  <a:schemeClr val="tx1"/>
                </a:solidFill>
                <a:effectLst/>
                <a:latin typeface="Tahoma" pitchFamily="34" charset="0"/>
                <a:ea typeface="Calibri" pitchFamily="34" charset="0"/>
                <a:cs typeface="Tahoma" pitchFamily="34" charset="0"/>
              </a:rPr>
              <a:t>zemianstvo</a:t>
            </a:r>
            <a:endParaRPr kumimoji="0" lang="sk-SK"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0" i="0" u="none" strike="noStrike" cap="none" normalizeH="0" baseline="0" dirty="0" smtClean="0">
                <a:ln>
                  <a:noFill/>
                </a:ln>
                <a:solidFill>
                  <a:srgbClr val="000000"/>
                </a:solidFill>
                <a:effectLst/>
                <a:latin typeface="Calibri"/>
                <a:ea typeface="Calibri" pitchFamily="34" charset="0"/>
                <a:cs typeface="Tahoma" pitchFamily="34" charset="0"/>
              </a:rPr>
              <a:t> </a:t>
            </a:r>
            <a:r>
              <a:rPr kumimoji="0" lang="sk-SK" sz="1400" b="1" i="0" u="none" strike="noStrike" cap="none" normalizeH="0" baseline="0" dirty="0" smtClean="0">
                <a:ln>
                  <a:noFill/>
                </a:ln>
                <a:solidFill>
                  <a:srgbClr val="000000"/>
                </a:solidFill>
                <a:effectLst/>
                <a:latin typeface="Tahoma" pitchFamily="34" charset="0"/>
                <a:ea typeface="Calibri" pitchFamily="34" charset="0"/>
                <a:cs typeface="Tahoma" pitchFamily="34" charset="0"/>
              </a:rPr>
              <a:t>kritický</a:t>
            </a:r>
            <a:r>
              <a:rPr kumimoji="0" lang="sk-SK" sz="1400" b="0" i="0" u="none" strike="noStrike" cap="none" normalizeH="0" baseline="0" dirty="0" smtClean="0">
                <a:ln>
                  <a:noFill/>
                </a:ln>
                <a:solidFill>
                  <a:srgbClr val="000000"/>
                </a:solidFill>
                <a:effectLst/>
                <a:latin typeface="Calibri"/>
                <a:ea typeface="Calibri" pitchFamily="34" charset="0"/>
                <a:cs typeface="Tahoma" pitchFamily="34" charset="0"/>
              </a:rPr>
              <a:t> </a:t>
            </a:r>
            <a:r>
              <a:rPr kumimoji="0" lang="sk-SK" sz="1400" b="0" i="0" u="none" strike="noStrike" cap="none" normalizeH="0" baseline="0" dirty="0" smtClean="0">
                <a:ln>
                  <a:noFill/>
                </a:ln>
                <a:solidFill>
                  <a:srgbClr val="000000"/>
                </a:solidFill>
                <a:effectLst/>
                <a:latin typeface="Tahoma" pitchFamily="34" charset="0"/>
                <a:ea typeface="Calibri" pitchFamily="34" charset="0"/>
                <a:cs typeface="Tahoma" pitchFamily="34" charset="0"/>
              </a:rPr>
              <a:t>(Timrava, Tajovský</a:t>
            </a:r>
            <a:r>
              <a:rPr kumimoji="0" lang="sk-SK" sz="1400" b="1" i="0" u="none" strike="noStrike" cap="none" normalizeH="0" baseline="0" dirty="0" smtClean="0">
                <a:ln>
                  <a:noFill/>
                </a:ln>
                <a:solidFill>
                  <a:srgbClr val="000000"/>
                </a:solidFill>
                <a:effectLst/>
                <a:latin typeface="Tahoma" pitchFamily="34" charset="0"/>
                <a:ea typeface="Calibri" pitchFamily="34" charset="0"/>
                <a:cs typeface="Tahoma" pitchFamily="34" charset="0"/>
              </a:rPr>
              <a:t>).- dedina</a:t>
            </a:r>
            <a:endParaRPr kumimoji="0" lang="sk-SK"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64807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sk-SK" b="1" dirty="0" smtClean="0"/>
              <a:t/>
            </a:r>
            <a:br>
              <a:rPr lang="sk-SK" b="1" dirty="0" smtClean="0"/>
            </a:br>
            <a:r>
              <a:rPr lang="sk-SK" sz="2700" b="1" dirty="0" smtClean="0"/>
              <a:t>Medzivojnová </a:t>
            </a:r>
            <a:r>
              <a:rPr lang="sk-SK" sz="2700" b="1" dirty="0"/>
              <a:t>literatúra (1918 – 1945)</a:t>
            </a:r>
            <a:r>
              <a:rPr lang="sk-SK" dirty="0"/>
              <a:t/>
            </a:r>
            <a:br>
              <a:rPr lang="sk-SK" dirty="0"/>
            </a:br>
            <a:endParaRPr lang="sk-SK" dirty="0"/>
          </a:p>
        </p:txBody>
      </p:sp>
      <p:sp>
        <p:nvSpPr>
          <p:cNvPr id="3" name="Content Placeholder 2"/>
          <p:cNvSpPr>
            <a:spLocks noGrp="1"/>
          </p:cNvSpPr>
          <p:nvPr>
            <p:ph idx="1"/>
          </p:nvPr>
        </p:nvSpPr>
        <p:spPr>
          <a:xfrm>
            <a:off x="0" y="980728"/>
            <a:ext cx="8892480" cy="5688632"/>
          </a:xfrm>
        </p:spPr>
        <p:txBody>
          <a:bodyPr>
            <a:normAutofit fontScale="85000" lnSpcReduction="20000"/>
          </a:bodyPr>
          <a:lstStyle/>
          <a:p>
            <a:r>
              <a:rPr lang="sk-SK" sz="1600" b="1" dirty="0" smtClean="0">
                <a:solidFill>
                  <a:schemeClr val="accent1"/>
                </a:solidFill>
              </a:rPr>
              <a:t>Avantgarda:  odmietania soc. nespravodlivosti ,združovanie do spolokov , zostavovanie programov , manifestov, hladanie nových obsahov a foriem</a:t>
            </a:r>
          </a:p>
          <a:p>
            <a:r>
              <a:rPr lang="sk-SK" sz="1600" b="1" u="sng" dirty="0" smtClean="0">
                <a:solidFill>
                  <a:srgbClr val="FF0000"/>
                </a:solidFill>
              </a:rPr>
              <a:t>Stratená generácia- </a:t>
            </a:r>
            <a:r>
              <a:rPr lang="sk-SK" sz="1600" dirty="0" smtClean="0"/>
              <a:t>Gertrúda Steinová (americká emigrantka okolo ktorej sa zoskupovali umelci)- </a:t>
            </a:r>
            <a:r>
              <a:rPr lang="sk-SK" sz="1600" b="1" dirty="0" smtClean="0">
                <a:solidFill>
                  <a:srgbClr val="FF0000"/>
                </a:solidFill>
              </a:rPr>
              <a:t>písali o vojne</a:t>
            </a:r>
          </a:p>
          <a:p>
            <a:r>
              <a:rPr lang="sk-SK" sz="1600" b="1" u="sng" dirty="0" smtClean="0">
                <a:solidFill>
                  <a:srgbClr val="FF0000"/>
                </a:solidFill>
              </a:rPr>
              <a:t>Hlavnými predstaviteľmi sú Ernest Hemingway a Erich Maria Remarque</a:t>
            </a:r>
            <a:r>
              <a:rPr lang="sk-SK" sz="1600" b="1" dirty="0" smtClean="0"/>
              <a:t>.</a:t>
            </a:r>
            <a:r>
              <a:rPr lang="sk-SK" sz="1600" dirty="0" smtClean="0"/>
              <a:t> Neskôr sa k týmto spisovateľom priradili všetci tí, ktorí písali o hrôzach 1. svetovej vojny. Cítia sa stratení a preto jedinou hodnotou v tomto svete je kamarátstvo. </a:t>
            </a:r>
          </a:p>
          <a:p>
            <a:r>
              <a:rPr lang="pl-PL" sz="1600" b="1" u="sng" dirty="0" smtClean="0">
                <a:solidFill>
                  <a:srgbClr val="FF0000"/>
                </a:solidFill>
              </a:rPr>
              <a:t>(Ernest Hemingway</a:t>
            </a:r>
            <a:r>
              <a:rPr lang="pl-PL" sz="1600" u="sng" dirty="0" smtClean="0"/>
              <a:t> </a:t>
            </a:r>
            <a:r>
              <a:rPr lang="pl-PL" sz="1600" b="1" dirty="0" smtClean="0"/>
              <a:t>(Komu zvonia do hrobu</a:t>
            </a:r>
            <a:r>
              <a:rPr lang="pl-PL" sz="1600" dirty="0" smtClean="0"/>
              <a:t>),</a:t>
            </a:r>
            <a:r>
              <a:rPr lang="sk-SK" sz="1600" dirty="0" smtClean="0"/>
              <a:t>  protivojnový, protifašistický román: opi s3 dní amerického učitela v špan. Občianskej vojne</a:t>
            </a:r>
          </a:p>
          <a:p>
            <a:r>
              <a:rPr lang="sk-SK" sz="1600" b="1" dirty="0" smtClean="0"/>
              <a:t> </a:t>
            </a:r>
            <a:r>
              <a:rPr lang="sk-SK" sz="1600" b="1" u="sng" dirty="0" smtClean="0">
                <a:solidFill>
                  <a:srgbClr val="FF0000"/>
                </a:solidFill>
              </a:rPr>
              <a:t>ERICH MARIA REMARQUE </a:t>
            </a:r>
            <a:r>
              <a:rPr lang="sk-SK" sz="1600" b="1" u="sng" dirty="0" smtClean="0"/>
              <a:t>Na západe nič nového</a:t>
            </a:r>
            <a:r>
              <a:rPr lang="sk-SK" sz="1600" dirty="0" smtClean="0"/>
              <a:t> – protivojnový a pacifistický román; príbeh študentov , o tom ako zomierajú , tý čo prežili riešia , čo sa učili o slušnosti  a ako to je naozaj</a:t>
            </a:r>
          </a:p>
          <a:p>
            <a:r>
              <a:rPr lang="sk-SK" sz="1600" b="1" dirty="0" smtClean="0">
                <a:solidFill>
                  <a:srgbClr val="FF0000"/>
                </a:solidFill>
              </a:rPr>
              <a:t>Romain Rolland -  </a:t>
            </a:r>
            <a:r>
              <a:rPr lang="sk-SK" sz="1600" b="1" dirty="0" smtClean="0"/>
              <a:t>Peter a Lucia </a:t>
            </a:r>
            <a:r>
              <a:rPr lang="sk-SK" sz="1600" dirty="0" smtClean="0"/>
              <a:t>/ bombardovanie kostola v Paríži na veľký piatok</a:t>
            </a:r>
          </a:p>
          <a:p>
            <a:r>
              <a:rPr lang="sk-SK" sz="1600" b="1" dirty="0" smtClean="0">
                <a:solidFill>
                  <a:srgbClr val="FF0000"/>
                </a:solidFill>
              </a:rPr>
              <a:t>Karel Čapek </a:t>
            </a:r>
            <a:r>
              <a:rPr lang="sk-SK" sz="1600" b="1" dirty="0" smtClean="0"/>
              <a:t>– Krakatit, R.U.R( </a:t>
            </a:r>
            <a:r>
              <a:rPr lang="sk-SK" sz="1600" b="1" dirty="0" smtClean="0">
                <a:solidFill>
                  <a:schemeClr val="accent2"/>
                </a:solidFill>
              </a:rPr>
              <a:t>prvý krát použité slovo robot</a:t>
            </a:r>
            <a:r>
              <a:rPr lang="sk-SK" sz="1600" b="1" dirty="0" smtClean="0"/>
              <a:t>) , Bíla nemoc</a:t>
            </a:r>
          </a:p>
          <a:p>
            <a:r>
              <a:rPr lang="sk-SK" sz="1600" b="1" dirty="0" smtClean="0">
                <a:solidFill>
                  <a:srgbClr val="FF0000"/>
                </a:solidFill>
              </a:rPr>
              <a:t>Jaroslav Hašek- </a:t>
            </a:r>
            <a:r>
              <a:rPr lang="sk-SK" sz="1600" b="1" dirty="0" smtClean="0"/>
              <a:t>Osudy dobrého vojaka Švejka</a:t>
            </a:r>
          </a:p>
          <a:p>
            <a:r>
              <a:rPr lang="sk-SK" sz="1600" b="1" dirty="0" smtClean="0">
                <a:solidFill>
                  <a:schemeClr val="accent1"/>
                </a:solidFill>
              </a:rPr>
              <a:t>Rozpad  rakúsko –uhorska , vznik Českej republiky</a:t>
            </a:r>
          </a:p>
          <a:p>
            <a:r>
              <a:rPr lang="sk-SK" sz="1600" b="1" dirty="0" smtClean="0">
                <a:solidFill>
                  <a:schemeClr val="tx2">
                    <a:lumMod val="60000"/>
                    <a:lumOff val="40000"/>
                  </a:schemeClr>
                </a:solidFill>
              </a:rPr>
              <a:t>Sloboda prejavu, nové vzdelávacie a kultúrne inštitúcie , rozvoj vedy a techniky</a:t>
            </a:r>
          </a:p>
          <a:p>
            <a:r>
              <a:rPr lang="sk-SK" sz="1600" b="1" dirty="0" smtClean="0">
                <a:solidFill>
                  <a:schemeClr val="tx2">
                    <a:lumMod val="60000"/>
                    <a:lumOff val="40000"/>
                  </a:schemeClr>
                </a:solidFill>
              </a:rPr>
              <a:t>Rôzne literárne smery</a:t>
            </a:r>
          </a:p>
          <a:p>
            <a:r>
              <a:rPr lang="sk-SK" sz="1600" b="1" u="sng" dirty="0" smtClean="0">
                <a:solidFill>
                  <a:srgbClr val="FF0000"/>
                </a:solidFill>
              </a:rPr>
              <a:t>Lyrizovaná proza- spodobovanie,perzonifikácia</a:t>
            </a:r>
          </a:p>
          <a:p>
            <a:pPr>
              <a:buNone/>
            </a:pPr>
            <a:r>
              <a:rPr lang="sk-SK" sz="1600" b="1" dirty="0" smtClean="0">
                <a:solidFill>
                  <a:schemeClr val="tx2">
                    <a:lumMod val="60000"/>
                    <a:lumOff val="40000"/>
                  </a:schemeClr>
                </a:solidFill>
              </a:rPr>
              <a:t>       próza</a:t>
            </a:r>
            <a:r>
              <a:rPr lang="sk-SK" sz="1600" b="1" u="sng" dirty="0" smtClean="0">
                <a:solidFill>
                  <a:schemeClr val="tx2">
                    <a:lumMod val="60000"/>
                    <a:lumOff val="40000"/>
                  </a:schemeClr>
                </a:solidFill>
              </a:rPr>
              <a:t>, </a:t>
            </a:r>
            <a:r>
              <a:rPr lang="sk-SK" sz="1600" b="1" dirty="0" smtClean="0"/>
              <a:t>: rozprávkovosť , príroda , dedina</a:t>
            </a:r>
          </a:p>
          <a:p>
            <a:pPr>
              <a:buNone/>
            </a:pPr>
            <a:r>
              <a:rPr lang="sk-SK" sz="1600" b="1" dirty="0" smtClean="0">
                <a:solidFill>
                  <a:srgbClr val="FF0000"/>
                </a:solidFill>
              </a:rPr>
              <a:t>       </a:t>
            </a:r>
            <a:r>
              <a:rPr lang="sk-SK" sz="1600" b="1" u="sng" dirty="0" smtClean="0">
                <a:solidFill>
                  <a:srgbClr val="FF0000"/>
                </a:solidFill>
              </a:rPr>
              <a:t>Margita Figuli</a:t>
            </a:r>
            <a:r>
              <a:rPr lang="sk-SK" sz="1600" b="1" u="sng" dirty="0" smtClean="0"/>
              <a:t>, 3 gaštanové kone      - naturizmus</a:t>
            </a:r>
            <a:r>
              <a:rPr lang="sk-SK" sz="1600" b="1" dirty="0" smtClean="0"/>
              <a:t>                     </a:t>
            </a:r>
            <a:r>
              <a:rPr lang="sk-SK" sz="1600" b="1" dirty="0" smtClean="0">
                <a:solidFill>
                  <a:schemeClr val="accent1"/>
                </a:solidFill>
              </a:rPr>
              <a:t>poézia: </a:t>
            </a:r>
            <a:r>
              <a:rPr lang="sk-SK" sz="1600" b="1" dirty="0" smtClean="0">
                <a:solidFill>
                  <a:srgbClr val="FF0000"/>
                </a:solidFill>
              </a:rPr>
              <a:t>Dilong-   </a:t>
            </a:r>
            <a:r>
              <a:rPr lang="sk-SK" sz="1600" b="1" dirty="0" smtClean="0"/>
              <a:t>Zakliata mladosť</a:t>
            </a:r>
          </a:p>
          <a:p>
            <a:pPr>
              <a:buNone/>
            </a:pPr>
            <a:r>
              <a:rPr lang="sk-SK" sz="1600" u="sng" dirty="0" smtClean="0"/>
              <a:t>       </a:t>
            </a:r>
            <a:r>
              <a:rPr lang="sk-SK" sz="1600" b="1" u="sng" dirty="0" smtClean="0">
                <a:solidFill>
                  <a:srgbClr val="FF0000"/>
                </a:solidFill>
              </a:rPr>
              <a:t>Dobroslav Chrobák</a:t>
            </a:r>
            <a:r>
              <a:rPr lang="sk-SK" sz="1600" b="1" u="sng" dirty="0" smtClean="0"/>
              <a:t>, Drak sa vracia     -naturizmus</a:t>
            </a:r>
            <a:r>
              <a:rPr lang="sk-SK" sz="1600" b="1" dirty="0" smtClean="0"/>
              <a:t>                                    </a:t>
            </a:r>
            <a:r>
              <a:rPr lang="sk-SK" sz="1600" b="1" dirty="0" smtClean="0">
                <a:solidFill>
                  <a:srgbClr val="FF0000"/>
                </a:solidFill>
              </a:rPr>
              <a:t>Silan-   </a:t>
            </a:r>
            <a:r>
              <a:rPr lang="sk-SK" sz="1600" b="1" dirty="0" smtClean="0"/>
              <a:t>Rebrík do neba</a:t>
            </a:r>
          </a:p>
          <a:p>
            <a:pPr>
              <a:buNone/>
            </a:pPr>
            <a:r>
              <a:rPr lang="sk-SK" sz="1600" b="1" dirty="0" smtClean="0">
                <a:solidFill>
                  <a:srgbClr val="FF0000"/>
                </a:solidFill>
              </a:rPr>
              <a:t>       </a:t>
            </a:r>
            <a:r>
              <a:rPr lang="sk-SK" sz="1600" b="1" u="sng" dirty="0" smtClean="0">
                <a:solidFill>
                  <a:srgbClr val="FF0000"/>
                </a:solidFill>
              </a:rPr>
              <a:t>František Švantner</a:t>
            </a:r>
            <a:r>
              <a:rPr lang="sk-SK" sz="1600" u="sng" dirty="0" smtClean="0"/>
              <a:t>, </a:t>
            </a:r>
            <a:r>
              <a:rPr lang="sk-SK" sz="1600" b="1" u="sng" dirty="0" smtClean="0"/>
              <a:t>Nevesta hôľ -naturizmus</a:t>
            </a:r>
          </a:p>
          <a:p>
            <a:pPr>
              <a:buNone/>
            </a:pPr>
            <a:r>
              <a:rPr lang="sk-SK" sz="1600" b="1" u="sng" dirty="0" smtClean="0">
                <a:solidFill>
                  <a:srgbClr val="FF0000"/>
                </a:solidFill>
              </a:rPr>
              <a:t>       Milo Urban</a:t>
            </a:r>
            <a:r>
              <a:rPr lang="sk-SK" sz="1600" b="1" u="sng" dirty="0" smtClean="0"/>
              <a:t>,Živý bič</a:t>
            </a:r>
          </a:p>
          <a:p>
            <a:pPr>
              <a:buNone/>
            </a:pPr>
            <a:r>
              <a:rPr lang="sk-SK" sz="1600" b="1" dirty="0" smtClean="0">
                <a:solidFill>
                  <a:srgbClr val="FF0000"/>
                </a:solidFill>
              </a:rPr>
              <a:t>      Jozef Cíger-Hronský</a:t>
            </a:r>
            <a:r>
              <a:rPr lang="sk-SK" sz="1600" dirty="0" smtClean="0"/>
              <a:t>, </a:t>
            </a:r>
            <a:r>
              <a:rPr lang="sk-SK" sz="1600" b="1" dirty="0" smtClean="0"/>
              <a:t>Jozef Mak</a:t>
            </a:r>
          </a:p>
          <a:p>
            <a:pPr>
              <a:buNone/>
            </a:pPr>
            <a:r>
              <a:rPr lang="sk-SK" sz="1600" b="1" dirty="0" smtClean="0">
                <a:solidFill>
                  <a:schemeClr val="accent1"/>
                </a:solidFill>
              </a:rPr>
              <a:t>                                                                                                              </a:t>
            </a:r>
            <a:r>
              <a:rPr lang="sk-SK" sz="1600" b="1" u="sng" dirty="0" smtClean="0">
                <a:solidFill>
                  <a:schemeClr val="accent1"/>
                </a:solidFill>
              </a:rPr>
              <a:t>dráma </a:t>
            </a:r>
            <a:r>
              <a:rPr lang="sk-SK" sz="1600" b="1" u="sng" dirty="0" smtClean="0">
                <a:solidFill>
                  <a:srgbClr val="FF0000"/>
                </a:solidFill>
              </a:rPr>
              <a:t>    J.B. Ivan </a:t>
            </a:r>
            <a:r>
              <a:rPr lang="sk-SK" sz="1600" b="1" u="sng" dirty="0" smtClean="0"/>
              <a:t>– Matka (tragédia, Mastný hrniec</a:t>
            </a:r>
          </a:p>
          <a:p>
            <a:pPr>
              <a:buNone/>
            </a:pPr>
            <a:r>
              <a:rPr lang="sk-SK" sz="1600" b="1" dirty="0" smtClean="0"/>
              <a:t>                                                                                                               </a:t>
            </a:r>
            <a:r>
              <a:rPr lang="sk-SK" sz="1600" b="1" u="sng" dirty="0" smtClean="0">
                <a:solidFill>
                  <a:srgbClr val="FF0000"/>
                </a:solidFill>
              </a:rPr>
              <a:t>Ivan Stodola- </a:t>
            </a:r>
            <a:r>
              <a:rPr lang="sk-SK" sz="1600" b="1" u="sng" dirty="0" smtClean="0"/>
              <a:t>Jožko  Púčik a jeho kariíéra,Bačová žena</a:t>
            </a:r>
          </a:p>
          <a:p>
            <a:pPr>
              <a:buNone/>
            </a:pPr>
            <a:endParaRPr lang="sk-SK" sz="1600" b="1" dirty="0" smtClean="0"/>
          </a:p>
          <a:p>
            <a:pPr>
              <a:buNone/>
            </a:pPr>
            <a:endParaRPr lang="sk-SK" sz="1600" b="1" dirty="0" smtClean="0"/>
          </a:p>
          <a:p>
            <a:pPr>
              <a:buNone/>
            </a:pPr>
            <a:endParaRPr lang="sk-SK" sz="1600" b="1" dirty="0" smtClean="0"/>
          </a:p>
        </p:txBody>
      </p:sp>
      <p:sp>
        <p:nvSpPr>
          <p:cNvPr id="4" name="Rectangle 3"/>
          <p:cNvSpPr/>
          <p:nvPr/>
        </p:nvSpPr>
        <p:spPr>
          <a:xfrm>
            <a:off x="251520" y="5691157"/>
            <a:ext cx="3816424" cy="923330"/>
          </a:xfrm>
          <a:prstGeom prst="rect">
            <a:avLst/>
          </a:prstGeom>
        </p:spPr>
        <p:txBody>
          <a:bodyPr wrap="square">
            <a:spAutoFit/>
          </a:bodyPr>
          <a:lstStyle/>
          <a:p>
            <a:r>
              <a:rPr lang="sk-SK" b="1" u="sng" dirty="0" smtClean="0">
                <a:solidFill>
                  <a:srgbClr val="FF0000"/>
                </a:solidFill>
              </a:rPr>
              <a:t>Slovenský: sociálno-kritický realizmus – kritizuje zlé sociálne pomery:   Urban,                  Hronský</a:t>
            </a:r>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3408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sk-SK" b="1" dirty="0" smtClean="0">
                <a:solidFill>
                  <a:srgbClr val="FF0000"/>
                </a:solidFill>
              </a:rPr>
              <a:t>Smery Slovenskej medzivojnovej lit.</a:t>
            </a:r>
            <a:endParaRPr lang="sk-SK" b="1" dirty="0">
              <a:solidFill>
                <a:srgbClr val="FF0000"/>
              </a:solidFill>
            </a:endParaRPr>
          </a:p>
        </p:txBody>
      </p:sp>
      <p:sp>
        <p:nvSpPr>
          <p:cNvPr id="3" name="Content Placeholder 2"/>
          <p:cNvSpPr>
            <a:spLocks noGrp="1"/>
          </p:cNvSpPr>
          <p:nvPr>
            <p:ph idx="1"/>
          </p:nvPr>
        </p:nvSpPr>
        <p:spPr>
          <a:xfrm>
            <a:off x="179512" y="980728"/>
            <a:ext cx="8784976" cy="5688632"/>
          </a:xfrm>
        </p:spPr>
        <p:style>
          <a:lnRef idx="2">
            <a:schemeClr val="accent1"/>
          </a:lnRef>
          <a:fillRef idx="1">
            <a:schemeClr val="lt1"/>
          </a:fillRef>
          <a:effectRef idx="0">
            <a:schemeClr val="accent1"/>
          </a:effectRef>
          <a:fontRef idx="minor">
            <a:schemeClr val="dk1"/>
          </a:fontRef>
        </p:style>
        <p:txBody>
          <a:bodyPr>
            <a:noAutofit/>
          </a:bodyPr>
          <a:lstStyle/>
          <a:p>
            <a:endParaRPr lang="sk-SK" sz="1200" b="1" dirty="0" smtClean="0"/>
          </a:p>
          <a:p>
            <a:pPr>
              <a:buNone/>
            </a:pPr>
            <a:r>
              <a:rPr lang="sk-SK" sz="1400" b="1" dirty="0" smtClean="0"/>
              <a:t>           1</a:t>
            </a:r>
            <a:r>
              <a:rPr lang="sk-SK" sz="1400" b="1" u="sng" dirty="0" smtClean="0">
                <a:solidFill>
                  <a:srgbClr val="FF0000"/>
                </a:solidFill>
              </a:rPr>
              <a:t>. DAV </a:t>
            </a:r>
            <a:r>
              <a:rPr lang="sk-SK" sz="1400" b="1" dirty="0" smtClean="0"/>
              <a:t>-zaoberala otázkami umenia, filozofie, literatúry, kritiky, politiky , poézia má byt pekná</a:t>
            </a:r>
          </a:p>
          <a:p>
            <a:pPr>
              <a:buNone/>
            </a:pPr>
            <a:r>
              <a:rPr lang="sk-SK" sz="1400" b="1" dirty="0" smtClean="0">
                <a:solidFill>
                  <a:srgbClr val="FF0000"/>
                </a:solidFill>
              </a:rPr>
              <a:t>               L.Novomestský </a:t>
            </a:r>
            <a:r>
              <a:rPr lang="sk-SK" sz="1400" b="1" dirty="0" smtClean="0"/>
              <a:t>– Svätý za dedinou</a:t>
            </a:r>
          </a:p>
          <a:p>
            <a:pPr>
              <a:buNone/>
            </a:pPr>
            <a:endParaRPr lang="sk-SK" sz="1400" b="1" dirty="0" smtClean="0"/>
          </a:p>
          <a:p>
            <a:pPr>
              <a:buNone/>
            </a:pPr>
            <a:r>
              <a:rPr lang="sk-SK" sz="1400" b="1" dirty="0" smtClean="0"/>
              <a:t>           2. </a:t>
            </a:r>
            <a:r>
              <a:rPr lang="sk-SK" sz="1400" b="1" u="sng" dirty="0" smtClean="0">
                <a:solidFill>
                  <a:srgbClr val="FF0000"/>
                </a:solidFill>
              </a:rPr>
              <a:t>NADREALIZMUS </a:t>
            </a:r>
            <a:r>
              <a:rPr lang="sk-SK" sz="1400" b="1" dirty="0" smtClean="0"/>
              <a:t> -</a:t>
            </a:r>
            <a:r>
              <a:rPr lang="sk-SK" sz="1400" dirty="0" smtClean="0"/>
              <a:t> </a:t>
            </a:r>
            <a:r>
              <a:rPr lang="sk-SK" sz="1400" b="1" dirty="0" smtClean="0">
                <a:solidFill>
                  <a:schemeClr val="tx1"/>
                </a:solidFill>
              </a:rPr>
              <a:t>vnímanie sveta nie len zmyslami (sen,fantázia)snaha šokovať čitatela</a:t>
            </a:r>
          </a:p>
          <a:p>
            <a:pPr>
              <a:buNone/>
            </a:pPr>
            <a:r>
              <a:rPr lang="sk-SK" sz="1400" b="1" dirty="0" smtClean="0">
                <a:solidFill>
                  <a:srgbClr val="FF0000"/>
                </a:solidFill>
              </a:rPr>
              <a:t>               Fábry </a:t>
            </a:r>
            <a:r>
              <a:rPr lang="sk-SK" sz="1400" b="1" dirty="0" smtClean="0">
                <a:solidFill>
                  <a:schemeClr val="tx1"/>
                </a:solidFill>
              </a:rPr>
              <a:t>– Uťaté ruky</a:t>
            </a:r>
          </a:p>
          <a:p>
            <a:pPr>
              <a:buNone/>
            </a:pPr>
            <a:endParaRPr lang="sk-SK" sz="1400" b="1" dirty="0" smtClean="0"/>
          </a:p>
          <a:p>
            <a:pPr>
              <a:buNone/>
            </a:pPr>
            <a:r>
              <a:rPr lang="sk-SK" sz="1400" b="1" dirty="0" smtClean="0"/>
              <a:t>            3</a:t>
            </a:r>
            <a:r>
              <a:rPr lang="sk-SK" sz="1400" b="1" u="sng" dirty="0" smtClean="0">
                <a:solidFill>
                  <a:srgbClr val="FF0000"/>
                </a:solidFill>
              </a:rPr>
              <a:t>. SYMBOLIZMUS </a:t>
            </a:r>
            <a:r>
              <a:rPr lang="sk-SK" sz="1400" b="1" dirty="0" smtClean="0">
                <a:solidFill>
                  <a:schemeClr val="tx1"/>
                </a:solidFill>
              </a:rPr>
              <a:t>– pesizmus tragickosť</a:t>
            </a:r>
          </a:p>
          <a:p>
            <a:pPr>
              <a:buNone/>
            </a:pPr>
            <a:r>
              <a:rPr lang="sk-SK" sz="1400" b="1" dirty="0" smtClean="0">
                <a:solidFill>
                  <a:srgbClr val="FF0000"/>
                </a:solidFill>
              </a:rPr>
              <a:t>                  Lukáč </a:t>
            </a:r>
            <a:r>
              <a:rPr lang="sk-SK" sz="1400" b="1" dirty="0" smtClean="0"/>
              <a:t>– O láske neláskavej</a:t>
            </a:r>
          </a:p>
          <a:p>
            <a:pPr>
              <a:buNone/>
            </a:pPr>
            <a:endParaRPr lang="sk-SK" sz="1400" b="1" dirty="0" smtClean="0"/>
          </a:p>
          <a:p>
            <a:pPr>
              <a:buNone/>
            </a:pPr>
            <a:r>
              <a:rPr lang="sk-SK" sz="1400" b="1" dirty="0" smtClean="0"/>
              <a:t>             4. </a:t>
            </a:r>
            <a:r>
              <a:rPr lang="sk-SK" sz="1400" b="1" u="sng" dirty="0" smtClean="0">
                <a:solidFill>
                  <a:srgbClr val="FF0000"/>
                </a:solidFill>
              </a:rPr>
              <a:t>VITALIZMUS </a:t>
            </a:r>
            <a:r>
              <a:rPr lang="sk-SK" sz="1400" b="1" dirty="0" smtClean="0"/>
              <a:t>– tešia sa zo života, -láska ,krása, príroda</a:t>
            </a:r>
          </a:p>
          <a:p>
            <a:pPr>
              <a:buNone/>
            </a:pPr>
            <a:r>
              <a:rPr lang="sk-SK" sz="1400" b="1" dirty="0" smtClean="0">
                <a:solidFill>
                  <a:srgbClr val="FF0000"/>
                </a:solidFill>
              </a:rPr>
              <a:t>                 SMREK   </a:t>
            </a:r>
            <a:r>
              <a:rPr lang="sk-SK" sz="1400" b="1" dirty="0" smtClean="0"/>
              <a:t>- cválajúce dni</a:t>
            </a:r>
          </a:p>
          <a:p>
            <a:pPr>
              <a:buNone/>
            </a:pPr>
            <a:r>
              <a:rPr lang="sk-SK" sz="1400" b="1" dirty="0" smtClean="0"/>
              <a:t>        </a:t>
            </a:r>
          </a:p>
          <a:p>
            <a:pPr>
              <a:buNone/>
            </a:pPr>
            <a:r>
              <a:rPr lang="sk-SK" sz="1400" b="1" dirty="0" smtClean="0"/>
              <a:t>              5. </a:t>
            </a:r>
            <a:r>
              <a:rPr lang="sk-SK" sz="1400" b="1" u="sng" dirty="0" smtClean="0">
                <a:solidFill>
                  <a:srgbClr val="FF0000"/>
                </a:solidFill>
              </a:rPr>
              <a:t>KATOLICKA  MODERNA </a:t>
            </a:r>
            <a:r>
              <a:rPr lang="sk-SK" sz="1400" b="1" dirty="0" smtClean="0"/>
              <a:t>-</a:t>
            </a:r>
            <a:r>
              <a:rPr lang="sk-SK" sz="1400" b="1" dirty="0" smtClean="0">
                <a:solidFill>
                  <a:schemeClr val="tx1"/>
                </a:solidFill>
              </a:rPr>
              <a:t> úsilie o čistú duchovnú lyriku</a:t>
            </a:r>
            <a:endParaRPr lang="sk-SK" sz="1400" b="1" dirty="0" smtClean="0"/>
          </a:p>
          <a:p>
            <a:pPr>
              <a:buNone/>
            </a:pPr>
            <a:r>
              <a:rPr lang="sk-SK" sz="1400" b="1" dirty="0" smtClean="0">
                <a:solidFill>
                  <a:srgbClr val="FF0000"/>
                </a:solidFill>
              </a:rPr>
              <a:t>                  Silan </a:t>
            </a:r>
            <a:r>
              <a:rPr lang="sk-SK" sz="1400" b="1" dirty="0" smtClean="0"/>
              <a:t>–Rebrík do neba</a:t>
            </a:r>
          </a:p>
          <a:p>
            <a:pPr>
              <a:buNone/>
            </a:pPr>
            <a:endParaRPr lang="sk-SK" sz="1400" b="1" dirty="0" smtClean="0"/>
          </a:p>
          <a:p>
            <a:pPr>
              <a:buNone/>
            </a:pPr>
            <a:r>
              <a:rPr lang="sk-SK" sz="1400" b="1" u="sng" dirty="0" smtClean="0">
                <a:solidFill>
                  <a:srgbClr val="FF0000"/>
                </a:solidFill>
              </a:rPr>
              <a:t>Naturizmus-         </a:t>
            </a:r>
            <a:r>
              <a:rPr lang="sk-SK" sz="1400" b="1" dirty="0" smtClean="0"/>
              <a:t>    </a:t>
            </a:r>
            <a:r>
              <a:rPr lang="pt-BR" sz="1400" b="1" dirty="0" smtClean="0"/>
              <a:t>záujem o dedinu, dedinského človeka a prírodu</a:t>
            </a:r>
            <a:endParaRPr lang="sk-SK" sz="1400" b="1" dirty="0" smtClean="0"/>
          </a:p>
          <a:p>
            <a:pPr>
              <a:buNone/>
            </a:pPr>
            <a:endParaRPr lang="sk-SK" sz="1400" b="1" dirty="0" smtClean="0"/>
          </a:p>
          <a:p>
            <a:pPr>
              <a:buNone/>
            </a:pPr>
            <a:r>
              <a:rPr lang="sk-SK" sz="1400" b="1" u="sng" dirty="0" smtClean="0">
                <a:solidFill>
                  <a:srgbClr val="FF0000"/>
                </a:solidFill>
              </a:rPr>
              <a:t>Smery avangardy         </a:t>
            </a:r>
            <a:r>
              <a:rPr lang="pt-BR" sz="1400" dirty="0" smtClean="0"/>
              <a:t>Ide o etapu vo vývoji moderného umenia. </a:t>
            </a:r>
            <a:endParaRPr lang="sk-SK" sz="1400" dirty="0" smtClean="0"/>
          </a:p>
          <a:p>
            <a:pPr>
              <a:buNone/>
            </a:pPr>
            <a:endParaRPr lang="sk-SK" sz="1400" b="1" u="sng" dirty="0" smtClean="0">
              <a:solidFill>
                <a:srgbClr val="FF0000"/>
              </a:solidFill>
            </a:endParaRPr>
          </a:p>
          <a:p>
            <a:pPr>
              <a:buNone/>
            </a:pPr>
            <a:endParaRPr lang="sk-SK" sz="1400" b="1" u="sng" dirty="0" smtClean="0">
              <a:solidFill>
                <a:srgbClr val="FF0000"/>
              </a:solidFill>
            </a:endParaRPr>
          </a:p>
          <a:p>
            <a:pPr>
              <a:buNone/>
            </a:pPr>
            <a:endParaRPr lang="sk-SK"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sk-SK" sz="3600" b="1" u="sng" dirty="0" smtClean="0">
                <a:solidFill>
                  <a:srgbClr val="FF0000"/>
                </a:solidFill>
              </a:rPr>
              <a:t/>
            </a:r>
            <a:br>
              <a:rPr lang="sk-SK" sz="3600" b="1" u="sng" dirty="0" smtClean="0">
                <a:solidFill>
                  <a:srgbClr val="FF0000"/>
                </a:solidFill>
              </a:rPr>
            </a:br>
            <a:r>
              <a:rPr lang="sk-SK" sz="3600" b="1" u="sng" dirty="0" smtClean="0">
                <a:solidFill>
                  <a:srgbClr val="FF0000"/>
                </a:solidFill>
                <a:latin typeface="AR BERKLEY" pitchFamily="2" charset="0"/>
              </a:rPr>
              <a:t>Smery avangardy         </a:t>
            </a:r>
            <a:r>
              <a:rPr lang="pt-BR" sz="3600" dirty="0" smtClean="0">
                <a:latin typeface="AR BERKLEY" pitchFamily="2" charset="0"/>
              </a:rPr>
              <a:t>Ide o etapu vo vývoji moderného umenia</a:t>
            </a:r>
            <a:r>
              <a:rPr lang="pt-BR" dirty="0" smtClean="0">
                <a:latin typeface="AR BERKLEY" pitchFamily="2" charset="0"/>
              </a:rPr>
              <a:t>. </a:t>
            </a:r>
            <a:r>
              <a:rPr lang="sk-SK" dirty="0" smtClean="0"/>
              <a:t/>
            </a:r>
            <a:br>
              <a:rPr lang="sk-SK" dirty="0" smtClean="0"/>
            </a:br>
            <a:endParaRPr lang="sk-SK" dirty="0"/>
          </a:p>
        </p:txBody>
      </p:sp>
      <p:sp>
        <p:nvSpPr>
          <p:cNvPr id="3" name="Content Placeholder 2"/>
          <p:cNvSpPr>
            <a:spLocks noGrp="1"/>
          </p:cNvSpPr>
          <p:nvPr>
            <p:ph idx="1"/>
          </p:nvPr>
        </p:nvSpPr>
        <p:spPr>
          <a:xfrm>
            <a:off x="251520" y="1600200"/>
            <a:ext cx="8435280" cy="506916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sk-SK" sz="4200" b="1" dirty="0" smtClean="0">
                <a:solidFill>
                  <a:srgbClr val="FF0000"/>
                </a:solidFill>
              </a:rPr>
              <a:t>Expresionizmus</a:t>
            </a:r>
            <a:r>
              <a:rPr lang="sk-SK" sz="4200" dirty="0" smtClean="0"/>
              <a:t> zachytáva vnútorný subjektívny svet človeka a vníma ju ako jedinú realitu. Kladie dôraz na neskreslené zobrazenie pocitu, strachu a prežitkov. Hlavný je dojem, neviaže sa k realistickému zachyteniu skutočnosti. Predstaviteľom expresionizmu je napríklad </a:t>
            </a:r>
            <a:r>
              <a:rPr lang="sk-SK" sz="4200" b="1" i="1" dirty="0" smtClean="0"/>
              <a:t>Franz Kafka</a:t>
            </a:r>
            <a:r>
              <a:rPr lang="sk-SK" sz="4200" dirty="0" smtClean="0"/>
              <a:t> a iní</a:t>
            </a:r>
            <a:r>
              <a:rPr lang="sk-SK" sz="4200" dirty="0" smtClean="0"/>
              <a:t>. </a:t>
            </a:r>
            <a:r>
              <a:rPr lang="sk-SK" sz="4200" smtClean="0"/>
              <a:t>Postavy konajú pudovo pod tlakom</a:t>
            </a:r>
            <a:endParaRPr lang="sk-SK" sz="4200" dirty="0" smtClean="0"/>
          </a:p>
          <a:p>
            <a:r>
              <a:rPr lang="sk-SK" sz="4200" dirty="0" smtClean="0"/>
              <a:t/>
            </a:r>
            <a:br>
              <a:rPr lang="sk-SK" sz="4200" dirty="0" smtClean="0"/>
            </a:br>
            <a:endParaRPr lang="sk-SK" sz="4200" dirty="0" smtClean="0"/>
          </a:p>
          <a:p>
            <a:r>
              <a:rPr lang="sk-SK" sz="4200" b="1" dirty="0" smtClean="0">
                <a:solidFill>
                  <a:srgbClr val="FF0000"/>
                </a:solidFill>
              </a:rPr>
              <a:t>Futurizmus</a:t>
            </a:r>
            <a:r>
              <a:rPr lang="sk-SK" sz="4200" dirty="0" smtClean="0">
                <a:solidFill>
                  <a:srgbClr val="FF0000"/>
                </a:solidFill>
              </a:rPr>
              <a:t> p</a:t>
            </a:r>
            <a:r>
              <a:rPr lang="sk-SK" sz="4200" dirty="0" smtClean="0"/>
              <a:t>richádza s oslavou modernej civilizácie, techniky, zrýchlenému tempu života a odmieta estetické tradície. Predstavitelia považujú vojnu za riešenie problémov. V poézii využívajú zvuk slova a verša – onomatopoje (citoslovce) a kakofóniu (neľubozvučné zoskupenie hlások).</a:t>
            </a:r>
          </a:p>
          <a:p>
            <a:r>
              <a:rPr lang="sk-SK" sz="4200" dirty="0" smtClean="0"/>
              <a:t/>
            </a:r>
            <a:br>
              <a:rPr lang="sk-SK" sz="4200" dirty="0" smtClean="0"/>
            </a:br>
            <a:endParaRPr lang="sk-SK" sz="4200" dirty="0" smtClean="0"/>
          </a:p>
          <a:p>
            <a:r>
              <a:rPr lang="sk-SK" sz="4200" b="1" dirty="0" smtClean="0">
                <a:solidFill>
                  <a:srgbClr val="FF0000"/>
                </a:solidFill>
              </a:rPr>
              <a:t>Konštruktivizmus</a:t>
            </a:r>
            <a:r>
              <a:rPr lang="sk-SK" sz="4200" b="1" dirty="0" smtClean="0"/>
              <a:t> </a:t>
            </a:r>
            <a:r>
              <a:rPr lang="sk-SK" sz="4200" dirty="0" smtClean="0"/>
              <a:t>je spojený s rozvojom techniky a racionálnym plánovaním. Dôraz kladie na subjekt, konštrukciu (formu) literárneho diela, úsporné a logické vyjadrovanie. Najznámejším predstaviteľom konštruktivizmu je </a:t>
            </a:r>
            <a:r>
              <a:rPr lang="sk-SK" sz="4200" b="1" i="1" dirty="0" smtClean="0"/>
              <a:t>Vladimír Majakovskij</a:t>
            </a:r>
            <a:r>
              <a:rPr lang="sk-SK" sz="4200" dirty="0" smtClean="0"/>
              <a:t>.</a:t>
            </a:r>
          </a:p>
          <a:p>
            <a:r>
              <a:rPr lang="sk-SK" sz="4200" dirty="0" smtClean="0"/>
              <a:t/>
            </a:r>
            <a:br>
              <a:rPr lang="sk-SK" sz="4200" dirty="0" smtClean="0"/>
            </a:br>
            <a:endParaRPr lang="sk-SK" sz="4200" dirty="0" smtClean="0"/>
          </a:p>
          <a:p>
            <a:r>
              <a:rPr lang="sk-SK" sz="4200" b="1" dirty="0" smtClean="0">
                <a:solidFill>
                  <a:srgbClr val="FF0000"/>
                </a:solidFill>
              </a:rPr>
              <a:t>Dadaizmu</a:t>
            </a:r>
            <a:r>
              <a:rPr lang="sk-SK" sz="4200" b="1" dirty="0" smtClean="0"/>
              <a:t>s</a:t>
            </a:r>
            <a:r>
              <a:rPr lang="sk-SK" sz="4200" dirty="0" smtClean="0"/>
              <a:t> vznikol vo Švajčiarsku ako reakcia na nezmyselnú vojnu. Založil ho </a:t>
            </a:r>
            <a:r>
              <a:rPr lang="sk-SK" sz="4200" b="1" i="1" dirty="0" smtClean="0"/>
              <a:t>Tristan Tzara</a:t>
            </a:r>
            <a:r>
              <a:rPr lang="sk-SK" sz="4200" dirty="0" smtClean="0"/>
              <a:t>. Dadaisti sa búrili proti dobe i vojne, vracali sa k detskému veku, chceli zachytiť jeho bezstarostnosť a hravosť ako protiklad k utrpeniu ľudstva v 1. svetovej vojne. Autori sa chceli priblížiť k detskej reči: vypúšťali hlásky, komolili slová. Nezmyselná poézia mala poukázať na nezmyselnú vojnu.</a:t>
            </a:r>
          </a:p>
          <a:p>
            <a:r>
              <a:rPr lang="sk-SK" sz="4200" dirty="0" smtClean="0"/>
              <a:t/>
            </a:r>
            <a:br>
              <a:rPr lang="sk-SK" sz="4200" dirty="0" smtClean="0"/>
            </a:br>
            <a:endParaRPr lang="sk-SK" sz="4200" dirty="0" smtClean="0"/>
          </a:p>
          <a:p>
            <a:r>
              <a:rPr lang="sk-SK" sz="4200" b="1" dirty="0" smtClean="0">
                <a:solidFill>
                  <a:srgbClr val="FF0000"/>
                </a:solidFill>
              </a:rPr>
              <a:t>Surrealizmu</a:t>
            </a:r>
            <a:r>
              <a:rPr lang="sk-SK" sz="4200" b="1" dirty="0" smtClean="0"/>
              <a:t>s</a:t>
            </a:r>
            <a:r>
              <a:rPr lang="sk-SK" sz="4200" dirty="0" smtClean="0"/>
              <a:t> vznikol vo Francúzsku ako reakcia na vojnu. Autori odmietali opisovať skľučujúcu skutočnosť a inšpiráciu hľadali vo svojom podvedomí, predstavách a ilúziách. Zveršovali momentálne nápady. Z európskej literatúry je známy predstaviteľ tohto prúdu </a:t>
            </a:r>
            <a:r>
              <a:rPr lang="sk-SK" sz="4200" b="1" i="1" dirty="0" smtClean="0"/>
              <a:t>Andre Breton</a:t>
            </a:r>
            <a:r>
              <a:rPr lang="sk-SK" sz="4200" dirty="0" smtClean="0"/>
              <a:t>. Francúzskym surrealizmom sa inšpiroval slovenský nadrealizmus (</a:t>
            </a:r>
            <a:r>
              <a:rPr lang="sk-SK" sz="4200" b="1" i="1" dirty="0" smtClean="0"/>
              <a:t>Rudolf Fábry</a:t>
            </a:r>
            <a:r>
              <a:rPr lang="sk-SK" sz="4200" dirty="0" smtClean="0"/>
              <a:t>), ktorý na rozdiel od francúzskeho náprotivku vychádzal z literárnej tradície (napríklad Janko Kráľ) a predstavitelia vystupovali proti fašizmu.</a:t>
            </a:r>
          </a:p>
          <a:p>
            <a:r>
              <a:rPr lang="sk-SK" sz="4200" dirty="0" smtClean="0"/>
              <a:t/>
            </a:r>
            <a:br>
              <a:rPr lang="sk-SK" sz="4200" dirty="0" smtClean="0"/>
            </a:br>
            <a:endParaRPr lang="sk-SK" sz="4200" dirty="0" smtClean="0"/>
          </a:p>
          <a:p>
            <a:r>
              <a:rPr lang="sk-SK" sz="4200" b="1" dirty="0" smtClean="0">
                <a:solidFill>
                  <a:srgbClr val="FF0000"/>
                </a:solidFill>
              </a:rPr>
              <a:t>Poetizmus</a:t>
            </a:r>
            <a:r>
              <a:rPr lang="sk-SK" sz="4200" dirty="0" smtClean="0">
                <a:solidFill>
                  <a:srgbClr val="FF0000"/>
                </a:solidFill>
              </a:rPr>
              <a:t> v</a:t>
            </a:r>
            <a:r>
              <a:rPr lang="sk-SK" sz="4200" dirty="0" smtClean="0"/>
              <a:t>znikol v Čechách. Oproti negativite vojnovej skúsenosti staval skutočnosť v jej pozitívnej podobe – záujem o človeka, opojenie a radosť zo života, vnímanie sveta ako hry farieb, svetiel a pohybu. Ovplyvnil tvorbu </a:t>
            </a:r>
            <a:r>
              <a:rPr lang="sk-SK" sz="4200" b="1" i="1" dirty="0" smtClean="0"/>
              <a:t>Laca Novomeského</a:t>
            </a:r>
            <a:r>
              <a:rPr lang="sk-SK" sz="4200" dirty="0" smtClean="0"/>
              <a:t>.</a:t>
            </a:r>
          </a:p>
          <a:p>
            <a:r>
              <a:rPr lang="sk-SK" sz="4200" dirty="0" smtClean="0"/>
              <a:t/>
            </a:r>
            <a:br>
              <a:rPr lang="sk-SK" sz="4200" dirty="0" smtClean="0"/>
            </a:br>
            <a:endParaRPr lang="sk-SK" sz="4200" dirty="0" smtClean="0"/>
          </a:p>
          <a:p>
            <a:r>
              <a:rPr lang="sk-SK" sz="4200" b="1" dirty="0" smtClean="0">
                <a:solidFill>
                  <a:srgbClr val="FF0000"/>
                </a:solidFill>
              </a:rPr>
              <a:t>Vitalizmu</a:t>
            </a:r>
            <a:r>
              <a:rPr lang="sk-SK" sz="4200" b="1" dirty="0" smtClean="0"/>
              <a:t>s</a:t>
            </a:r>
            <a:r>
              <a:rPr lang="sk-SK" sz="4200" dirty="0" smtClean="0"/>
              <a:t> je smer, ktorého predstavitelia v sebe neprechovávajú tragický životný pocit. Naopak, tešia sa zo života – láska, krása, žena, príroda, aktívny život.</a:t>
            </a:r>
          </a:p>
          <a:p>
            <a:r>
              <a:rPr lang="sk-SK" sz="4200" dirty="0" smtClean="0"/>
              <a:t>V slovenskej medzivojnovej poézii nájdeme vitalistický prístup k životu v tvorbe </a:t>
            </a:r>
            <a:r>
              <a:rPr lang="sk-SK" sz="4200" b="1" i="1" dirty="0" smtClean="0"/>
              <a:t>Ján</a:t>
            </a:r>
            <a:r>
              <a:rPr lang="sk-SK" sz="4200" dirty="0" smtClean="0"/>
              <a:t>a </a:t>
            </a:r>
            <a:r>
              <a:rPr lang="sk-SK" sz="4200" b="1" i="1" dirty="0" smtClean="0"/>
              <a:t>Smrek</a:t>
            </a:r>
            <a:r>
              <a:rPr lang="sk-SK" sz="4200" dirty="0" smtClean="0"/>
              <a:t>a. Vitalistické básne obsahuje jeho </a:t>
            </a:r>
            <a:r>
              <a:rPr lang="sk-SK" sz="4200" i="1" dirty="0" smtClean="0"/>
              <a:t>básnická zbierka </a:t>
            </a:r>
            <a:r>
              <a:rPr lang="sk-SK" sz="4200" b="1" i="1" dirty="0" smtClean="0"/>
              <a:t>Cválajúce dni</a:t>
            </a:r>
            <a:r>
              <a:rPr lang="sk-SK" sz="4200" dirty="0" smtClean="0"/>
              <a:t>,</a:t>
            </a:r>
          </a:p>
          <a:p>
            <a:endParaRPr lang="sk-SK"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848872" cy="634082"/>
          </a:xfrm>
        </p:spPr>
        <p:style>
          <a:lnRef idx="1">
            <a:schemeClr val="accent2"/>
          </a:lnRef>
          <a:fillRef idx="2">
            <a:schemeClr val="accent2"/>
          </a:fillRef>
          <a:effectRef idx="1">
            <a:schemeClr val="accent2"/>
          </a:effectRef>
          <a:fontRef idx="minor">
            <a:schemeClr val="dk1"/>
          </a:fontRef>
        </p:style>
        <p:txBody>
          <a:bodyPr>
            <a:normAutofit/>
          </a:bodyPr>
          <a:lstStyle/>
          <a:p>
            <a:r>
              <a:rPr lang="sk-SK" sz="2400" b="1" dirty="0" smtClean="0"/>
              <a:t>Literatúra po druhej svetovej vojne / po 1945 až dodnes </a:t>
            </a:r>
            <a:endParaRPr lang="sk-SK" sz="2400" b="1" dirty="0"/>
          </a:p>
        </p:txBody>
      </p:sp>
      <p:sp>
        <p:nvSpPr>
          <p:cNvPr id="3" name="Content Placeholder 2"/>
          <p:cNvSpPr>
            <a:spLocks noGrp="1"/>
          </p:cNvSpPr>
          <p:nvPr>
            <p:ph idx="1"/>
          </p:nvPr>
        </p:nvSpPr>
        <p:spPr>
          <a:xfrm>
            <a:off x="179512" y="1124744"/>
            <a:ext cx="8424936" cy="2088232"/>
          </a:xfrm>
        </p:spPr>
        <p:style>
          <a:lnRef idx="2">
            <a:schemeClr val="accent1"/>
          </a:lnRef>
          <a:fillRef idx="1">
            <a:schemeClr val="lt1"/>
          </a:fillRef>
          <a:effectRef idx="0">
            <a:schemeClr val="accent1"/>
          </a:effectRef>
          <a:fontRef idx="minor">
            <a:schemeClr val="dk1"/>
          </a:fontRef>
        </p:style>
        <p:txBody>
          <a:bodyPr>
            <a:normAutofit/>
          </a:bodyPr>
          <a:lstStyle/>
          <a:p>
            <a:r>
              <a:rPr lang="sk-SK" sz="1600" b="1" dirty="0" smtClean="0"/>
              <a:t>rozdelenie europy po 1945</a:t>
            </a:r>
            <a:r>
              <a:rPr lang="sk-SK" sz="1600" dirty="0" smtClean="0"/>
              <a:t> </a:t>
            </a:r>
          </a:p>
          <a:p>
            <a:pPr>
              <a:buNone/>
            </a:pPr>
            <a:r>
              <a:rPr lang="sk-SK" sz="1600" b="1" dirty="0" smtClean="0">
                <a:solidFill>
                  <a:srgbClr val="FF0000"/>
                </a:solidFill>
              </a:rPr>
              <a:t>východný blok</a:t>
            </a:r>
            <a:r>
              <a:rPr lang="sk-SK" sz="1600" dirty="0" smtClean="0">
                <a:solidFill>
                  <a:srgbClr val="FF0000"/>
                </a:solidFill>
              </a:rPr>
              <a:t> </a:t>
            </a:r>
            <a:r>
              <a:rPr lang="sk-SK" sz="1600" b="1" dirty="0" smtClean="0"/>
              <a:t>pod vplyvom ZSSR sa dostali k moci komunisti</a:t>
            </a:r>
            <a:r>
              <a:rPr lang="sk-SK" sz="1600" dirty="0" smtClean="0"/>
              <a:t> </a:t>
            </a:r>
            <a:endParaRPr lang="sk-SK" sz="1600" b="1" dirty="0" smtClean="0"/>
          </a:p>
          <a:p>
            <a:pPr>
              <a:buNone/>
            </a:pPr>
            <a:r>
              <a:rPr lang="sk-SK" sz="1600" b="1" dirty="0" smtClean="0">
                <a:solidFill>
                  <a:schemeClr val="accent1"/>
                </a:solidFill>
              </a:rPr>
              <a:t>SCHEMATIZMU</a:t>
            </a:r>
            <a:r>
              <a:rPr lang="sk-SK" sz="1600" b="1" dirty="0" smtClean="0"/>
              <a:t>S</a:t>
            </a:r>
            <a:r>
              <a:rPr lang="sk-SK" sz="1600" dirty="0" smtClean="0"/>
              <a:t> </a:t>
            </a:r>
            <a:r>
              <a:rPr lang="sk-SK" sz="1600" b="1" dirty="0" smtClean="0"/>
              <a:t>idea soialistického realizmu</a:t>
            </a:r>
            <a:r>
              <a:rPr lang="sk-SK" sz="1600" dirty="0" smtClean="0"/>
              <a:t> </a:t>
            </a:r>
            <a:r>
              <a:rPr lang="sk-SK" sz="1600" b="1" dirty="0" smtClean="0"/>
              <a:t> </a:t>
            </a:r>
            <a:r>
              <a:rPr lang="sk-SK" sz="1600" dirty="0" smtClean="0"/>
              <a:t> </a:t>
            </a:r>
            <a:r>
              <a:rPr lang="sk-SK" sz="1600" b="1" dirty="0" smtClean="0"/>
              <a:t>po 1945</a:t>
            </a:r>
            <a:r>
              <a:rPr lang="sk-SK" sz="1600" dirty="0" smtClean="0"/>
              <a:t> </a:t>
            </a:r>
            <a:r>
              <a:rPr lang="sk-SK" sz="1600" b="1" dirty="0" smtClean="0"/>
              <a:t>písanie rovnakým spôsobom,oslava komunizmu</a:t>
            </a:r>
            <a:r>
              <a:rPr lang="sk-SK" sz="1600" dirty="0" smtClean="0"/>
              <a:t> </a:t>
            </a:r>
            <a:r>
              <a:rPr lang="sk-SK" sz="1600" b="1" dirty="0" smtClean="0"/>
              <a:t> </a:t>
            </a:r>
            <a:r>
              <a:rPr lang="sk-SK" sz="1600" dirty="0" smtClean="0"/>
              <a:t> </a:t>
            </a:r>
            <a:r>
              <a:rPr lang="sk-SK" sz="1600" b="1" dirty="0" smtClean="0"/>
              <a:t>kto odmietol odišiel do zahraničia, alebo písal do šuflíka</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 </a:t>
            </a:r>
          </a:p>
          <a:p>
            <a:pPr>
              <a:buNone/>
            </a:pPr>
            <a:r>
              <a:rPr lang="sk-SK" sz="1600" dirty="0" smtClean="0"/>
              <a:t> </a:t>
            </a:r>
            <a:r>
              <a:rPr lang="sk-SK" sz="1600" b="1" dirty="0" smtClean="0">
                <a:solidFill>
                  <a:srgbClr val="FF0000"/>
                </a:solidFill>
              </a:rPr>
              <a:t>západný blok</a:t>
            </a:r>
            <a:r>
              <a:rPr lang="sk-SK" sz="1600" dirty="0" smtClean="0">
                <a:solidFill>
                  <a:srgbClr val="FF0000"/>
                </a:solidFill>
              </a:rPr>
              <a:t> </a:t>
            </a:r>
            <a:r>
              <a:rPr lang="sk-SK" sz="1600" b="1" dirty="0" smtClean="0"/>
              <a:t>pokračovali predvojnové smery</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AVANGARDA</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 </a:t>
            </a:r>
          </a:p>
          <a:p>
            <a:pPr>
              <a:buNone/>
            </a:pPr>
            <a:r>
              <a:rPr lang="sk-SK" sz="1600" dirty="0" smtClean="0">
                <a:solidFill>
                  <a:schemeClr val="accent1"/>
                </a:solidFill>
              </a:rPr>
              <a:t> </a:t>
            </a:r>
            <a:r>
              <a:rPr lang="sk-SK" sz="1600" b="1" dirty="0" smtClean="0">
                <a:solidFill>
                  <a:schemeClr val="accent1"/>
                </a:solidFill>
              </a:rPr>
              <a:t>SPOLOčENSKE PODMIENKY</a:t>
            </a:r>
            <a:r>
              <a:rPr lang="sk-SK" sz="1600" b="1" dirty="0" smtClean="0"/>
              <a:t>:</a:t>
            </a:r>
            <a:r>
              <a:rPr lang="sk-SK" sz="1600" dirty="0" smtClean="0"/>
              <a:t> </a:t>
            </a:r>
            <a:r>
              <a:rPr lang="sk-SK" sz="1600" b="1" dirty="0" smtClean="0"/>
              <a:t>skepsa</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výťazstvo USA tlak na človeka aby bol úspešný</a:t>
            </a:r>
            <a:r>
              <a:rPr lang="sk-SK" sz="1600" dirty="0" smtClean="0"/>
              <a:t> </a:t>
            </a:r>
            <a:r>
              <a:rPr lang="sk-SK" sz="1600" b="1" dirty="0" smtClean="0"/>
              <a:t> </a:t>
            </a:r>
            <a:r>
              <a:rPr lang="sk-SK" sz="1600" dirty="0" smtClean="0"/>
              <a:t> </a:t>
            </a:r>
            <a:r>
              <a:rPr lang="sk-SK" sz="1600" b="1" dirty="0" smtClean="0"/>
              <a:t> </a:t>
            </a:r>
            <a:r>
              <a:rPr lang="sk-SK" sz="1600" dirty="0" smtClean="0"/>
              <a:t> </a:t>
            </a:r>
            <a:r>
              <a:rPr lang="sk-SK" sz="1600" b="1" dirty="0" smtClean="0"/>
              <a:t> </a:t>
            </a:r>
            <a:r>
              <a:rPr lang="sk-SK" sz="1600" dirty="0" smtClean="0">
                <a:solidFill>
                  <a:schemeClr val="accent1"/>
                </a:solidFill>
              </a:rPr>
              <a:t> </a:t>
            </a:r>
            <a:r>
              <a:rPr lang="sk-SK" sz="1600" b="1" dirty="0" smtClean="0">
                <a:solidFill>
                  <a:schemeClr val="accent1"/>
                </a:solidFill>
              </a:rPr>
              <a:t>hrdina sa cítil osamoten</a:t>
            </a:r>
            <a:r>
              <a:rPr lang="sk-SK" sz="1600" b="1" dirty="0" smtClean="0"/>
              <a:t>ý</a:t>
            </a:r>
            <a:r>
              <a:rPr lang="sk-SK" sz="1600" dirty="0" smtClean="0"/>
              <a:t> </a:t>
            </a:r>
            <a:r>
              <a:rPr lang="sk-SK" sz="1600" b="1" dirty="0" smtClean="0"/>
              <a:t> </a:t>
            </a:r>
            <a:r>
              <a:rPr lang="sk-SK" sz="1600" dirty="0" smtClean="0"/>
              <a:t> </a:t>
            </a:r>
            <a:endParaRPr lang="sk-SK" sz="1600" dirty="0"/>
          </a:p>
        </p:txBody>
      </p:sp>
      <p:sp>
        <p:nvSpPr>
          <p:cNvPr id="1025" name="Rectangle 1"/>
          <p:cNvSpPr>
            <a:spLocks noChangeArrowheads="1"/>
          </p:cNvSpPr>
          <p:nvPr/>
        </p:nvSpPr>
        <p:spPr bwMode="auto">
          <a:xfrm>
            <a:off x="179512" y="3468851"/>
            <a:ext cx="8352928" cy="329320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sk-SK"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50. roky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komédie, veselohry – mnohé bezkonfliktové, schematické / absurdná dráma: </a:t>
            </a:r>
            <a:r>
              <a:rPr lang="sk-SK" sz="1600" b="1" dirty="0" smtClean="0"/>
              <a:t>znaky: </a:t>
            </a:r>
            <a:r>
              <a:rPr lang="sk-SK" sz="1600" dirty="0" smtClean="0"/>
              <a:t>chýba súvislý dej, zápletka, rozuzlenie a záver, motivácia konania postáv, komunikácia medzi postavami</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60. roky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rozvoj drámy,</a:t>
            </a:r>
            <a:r>
              <a:rPr kumimoji="0" lang="sk-SK" sz="16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okrem tradičných socialistických hier vznikajú hry nové(formou i obsahom) (Leopold Lahola, Ivan Bukovčan, Peter Karvaš)</a:t>
            </a:r>
            <a:b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sk-SK"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70. roky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tzv. konsolidácia – odmlčanie, vznikajú mnohé priemerné a podpriemerné hry, ale v tomto období autori využívajú aj experimentovanie (Lasica + Satinský, Štepka, Zahradník,...) – pre toto obdobie je typický vznik divadiel poézie a malých javiskových foriem –, Radošínske naivné divadlo, Študentské divadielko,...</a:t>
            </a:r>
            <a:b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sk-SK"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80. roky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satira – (Feldek, Štepka)</a:t>
            </a:r>
            <a:b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sk-SK"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90. roky </a:t>
            </a:r>
            <a:r>
              <a:rPr kumimoji="0" lang="sk-SK"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významnou osobnosťou je Viliam Klimáček, ktorý píše dramatické texty pre avantgardné divadlo GunaGU, roku 1997 pripravil dramatický text aj pre Malú scénu – hru na motívy Jesenského románu Demokrati, </a:t>
            </a:r>
            <a:endParaRPr kumimoji="0" lang="sk-SK"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1440160" cy="1800200"/>
          </a:xfrm>
        </p:spPr>
        <p:style>
          <a:lnRef idx="1">
            <a:schemeClr val="accent2"/>
          </a:lnRef>
          <a:fillRef idx="2">
            <a:schemeClr val="accent2"/>
          </a:fillRef>
          <a:effectRef idx="1">
            <a:schemeClr val="accent2"/>
          </a:effectRef>
          <a:fontRef idx="minor">
            <a:schemeClr val="dk1"/>
          </a:fontRef>
        </p:style>
        <p:txBody>
          <a:bodyPr>
            <a:normAutofit/>
          </a:bodyPr>
          <a:lstStyle/>
          <a:p>
            <a:r>
              <a:rPr lang="sk-SK" sz="2400" b="1" dirty="0" smtClean="0"/>
              <a:t>Svetová po 1945</a:t>
            </a:r>
            <a:endParaRPr lang="sk-SK" sz="2400" b="1" dirty="0"/>
          </a:p>
        </p:txBody>
      </p:sp>
      <p:sp>
        <p:nvSpPr>
          <p:cNvPr id="3" name="Content Placeholder 2"/>
          <p:cNvSpPr>
            <a:spLocks noGrp="1"/>
          </p:cNvSpPr>
          <p:nvPr>
            <p:ph idx="1"/>
          </p:nvPr>
        </p:nvSpPr>
        <p:spPr>
          <a:xfrm>
            <a:off x="1907704" y="260649"/>
            <a:ext cx="6912768" cy="2232247"/>
          </a:xfrm>
        </p:spPr>
        <p:style>
          <a:lnRef idx="2">
            <a:schemeClr val="accent3"/>
          </a:lnRef>
          <a:fillRef idx="1">
            <a:schemeClr val="lt1"/>
          </a:fillRef>
          <a:effectRef idx="0">
            <a:schemeClr val="accent3"/>
          </a:effectRef>
          <a:fontRef idx="minor">
            <a:schemeClr val="dk1"/>
          </a:fontRef>
        </p:style>
        <p:txBody>
          <a:bodyPr>
            <a:normAutofit fontScale="40000" lnSpcReduction="20000"/>
          </a:bodyPr>
          <a:lstStyle/>
          <a:p>
            <a:pPr>
              <a:buNone/>
            </a:pPr>
            <a:r>
              <a:rPr lang="sk-SK" b="1" u="sng" dirty="0" smtClean="0">
                <a:solidFill>
                  <a:schemeClr val="accent3">
                    <a:lumMod val="75000"/>
                  </a:schemeClr>
                </a:solidFill>
              </a:rPr>
              <a:t>AMERIKA</a:t>
            </a:r>
            <a:r>
              <a:rPr lang="sk-SK" u="sng" dirty="0" smtClean="0">
                <a:solidFill>
                  <a:schemeClr val="accent3">
                    <a:lumMod val="75000"/>
                  </a:schemeClr>
                </a:solidFill>
              </a:rPr>
              <a:t> </a:t>
            </a:r>
            <a:r>
              <a:rPr lang="sk-SK" b="1" u="sng" dirty="0" smtClean="0">
                <a:solidFill>
                  <a:schemeClr val="accent3">
                    <a:lumMod val="75000"/>
                  </a:schemeClr>
                </a:solidFill>
              </a:rPr>
              <a:t> </a:t>
            </a:r>
            <a:r>
              <a:rPr lang="sk-SK" u="sng" dirty="0" smtClean="0">
                <a:solidFill>
                  <a:schemeClr val="accent3">
                    <a:lumMod val="75000"/>
                  </a:schemeClr>
                </a:solidFill>
              </a:rPr>
              <a:t> </a:t>
            </a:r>
            <a:r>
              <a:rPr lang="sk-SK" b="1" u="sng" dirty="0" smtClean="0">
                <a:solidFill>
                  <a:schemeClr val="accent3">
                    <a:lumMod val="75000"/>
                  </a:schemeClr>
                </a:solidFill>
              </a:rPr>
              <a:t>ROMAN</a:t>
            </a:r>
            <a:r>
              <a:rPr lang="sk-SK" u="sng" dirty="0" smtClean="0">
                <a:solidFill>
                  <a:schemeClr val="accent3">
                    <a:lumMod val="75000"/>
                  </a:schemeClr>
                </a:solidFill>
              </a:rPr>
              <a:t> </a:t>
            </a:r>
            <a:r>
              <a:rPr lang="sk-SK" b="1" dirty="0" smtClean="0"/>
              <a:t> </a:t>
            </a:r>
            <a:r>
              <a:rPr lang="sk-SK" dirty="0" smtClean="0"/>
              <a:t> </a:t>
            </a:r>
            <a:r>
              <a:rPr lang="sk-SK" b="1" dirty="0" smtClean="0"/>
              <a:t> </a:t>
            </a:r>
            <a:r>
              <a:rPr lang="sk-SK" dirty="0" smtClean="0"/>
              <a:t> </a:t>
            </a:r>
            <a:r>
              <a:rPr lang="sk-SK" b="1" dirty="0" smtClean="0"/>
              <a:t> </a:t>
            </a:r>
            <a:r>
              <a:rPr lang="sk-SK" dirty="0" smtClean="0"/>
              <a:t> </a:t>
            </a:r>
            <a:r>
              <a:rPr lang="sk-SK" b="1" dirty="0" smtClean="0"/>
              <a:t> </a:t>
            </a:r>
          </a:p>
          <a:p>
            <a:pPr>
              <a:buNone/>
            </a:pPr>
            <a:r>
              <a:rPr lang="sk-SK" u="sng" dirty="0" smtClean="0"/>
              <a:t> </a:t>
            </a:r>
            <a:r>
              <a:rPr lang="sk-SK" b="1" u="sng" dirty="0" smtClean="0">
                <a:solidFill>
                  <a:srgbClr val="FF0000"/>
                </a:solidFill>
              </a:rPr>
              <a:t>Selinger</a:t>
            </a:r>
            <a:r>
              <a:rPr lang="sk-SK" b="1" u="sng" dirty="0" smtClean="0"/>
              <a:t>- </a:t>
            </a:r>
            <a:r>
              <a:rPr lang="sk-SK" u="sng" dirty="0" smtClean="0"/>
              <a:t> </a:t>
            </a:r>
            <a:r>
              <a:rPr lang="sk-SK" b="1" u="sng" dirty="0" smtClean="0"/>
              <a:t>prvý použil </a:t>
            </a:r>
            <a:r>
              <a:rPr lang="sk-SK" b="1" u="sng" dirty="0" smtClean="0">
                <a:solidFill>
                  <a:srgbClr val="FF0000"/>
                </a:solidFill>
              </a:rPr>
              <a:t>jazyk tínedžerov</a:t>
            </a:r>
            <a:r>
              <a:rPr lang="sk-SK" b="1" u="sng" dirty="0" smtClean="0"/>
              <a:t>, symbol rebelstva, príbehy</a:t>
            </a:r>
            <a:r>
              <a:rPr lang="sk-SK" u="sng" dirty="0" smtClean="0"/>
              <a:t> </a:t>
            </a:r>
            <a:r>
              <a:rPr lang="sk-SK" b="1" u="sng" dirty="0" smtClean="0"/>
              <a:t>mladých ludí</a:t>
            </a:r>
            <a:r>
              <a:rPr lang="sk-SK" u="sng" dirty="0" smtClean="0"/>
              <a:t> </a:t>
            </a:r>
            <a:r>
              <a:rPr lang="sk-SK" b="1" u="sng" dirty="0" smtClean="0">
                <a:solidFill>
                  <a:schemeClr val="tx2"/>
                </a:solidFill>
              </a:rPr>
              <a:t>kto chytá v žite( Holden Cofild)</a:t>
            </a:r>
            <a:r>
              <a:rPr lang="sk-SK" u="sng" dirty="0" smtClean="0">
                <a:solidFill>
                  <a:schemeClr val="tx2"/>
                </a:solidFill>
              </a:rPr>
              <a:t> </a:t>
            </a:r>
            <a:r>
              <a:rPr lang="sk-SK" b="1" dirty="0" smtClean="0"/>
              <a:t> </a:t>
            </a:r>
          </a:p>
          <a:p>
            <a:pPr>
              <a:buNone/>
            </a:pPr>
            <a:r>
              <a:rPr lang="sk-SK" dirty="0" smtClean="0">
                <a:solidFill>
                  <a:srgbClr val="FF0000"/>
                </a:solidFill>
              </a:rPr>
              <a:t> </a:t>
            </a:r>
            <a:r>
              <a:rPr lang="sk-SK" b="1" dirty="0" smtClean="0">
                <a:solidFill>
                  <a:srgbClr val="FF0000"/>
                </a:solidFill>
              </a:rPr>
              <a:t>Steinback</a:t>
            </a:r>
            <a:r>
              <a:rPr lang="sk-SK" dirty="0" smtClean="0">
                <a:solidFill>
                  <a:srgbClr val="FF0000"/>
                </a:solidFill>
              </a:rPr>
              <a:t> </a:t>
            </a:r>
            <a:r>
              <a:rPr lang="sk-SK" b="1" dirty="0" smtClean="0">
                <a:solidFill>
                  <a:schemeClr val="tx2"/>
                </a:solidFill>
              </a:rPr>
              <a:t>o myšiach a ludoch</a:t>
            </a:r>
            <a:r>
              <a:rPr lang="sk-SK" dirty="0" smtClean="0">
                <a:solidFill>
                  <a:schemeClr val="tx2"/>
                </a:solidFill>
              </a:rPr>
              <a:t> </a:t>
            </a:r>
            <a:r>
              <a:rPr lang="sk-SK" b="1" dirty="0" smtClean="0"/>
              <a:t>(úchylka)</a:t>
            </a:r>
            <a:r>
              <a:rPr lang="sk-SK" dirty="0" smtClean="0"/>
              <a:t> </a:t>
            </a:r>
            <a:r>
              <a:rPr lang="sk-SK" b="1" dirty="0" smtClean="0"/>
              <a:t> </a:t>
            </a:r>
            <a:r>
              <a:rPr lang="sk-SK" dirty="0" smtClean="0"/>
              <a:t> </a:t>
            </a:r>
            <a:r>
              <a:rPr lang="sk-SK" b="1" dirty="0" smtClean="0"/>
              <a:t> </a:t>
            </a:r>
            <a:r>
              <a:rPr lang="sk-SK" dirty="0" smtClean="0"/>
              <a:t> </a:t>
            </a:r>
            <a:r>
              <a:rPr lang="sk-SK" b="1" dirty="0" smtClean="0">
                <a:solidFill>
                  <a:schemeClr val="tx2"/>
                </a:solidFill>
              </a:rPr>
              <a:t>ovocie hnevu</a:t>
            </a:r>
            <a:r>
              <a:rPr lang="sk-SK" dirty="0" smtClean="0">
                <a:solidFill>
                  <a:schemeClr val="tx2"/>
                </a:solidFill>
              </a:rPr>
              <a:t> </a:t>
            </a:r>
            <a:r>
              <a:rPr lang="sk-SK" b="1" dirty="0" smtClean="0"/>
              <a:t>soc. kritický román</a:t>
            </a:r>
            <a:r>
              <a:rPr lang="sk-SK" dirty="0" smtClean="0"/>
              <a:t> </a:t>
            </a:r>
            <a:r>
              <a:rPr lang="sk-SK" b="1" dirty="0" smtClean="0"/>
              <a:t> </a:t>
            </a:r>
          </a:p>
          <a:p>
            <a:pPr>
              <a:buNone/>
            </a:pPr>
            <a:r>
              <a:rPr lang="sk-SK" dirty="0" smtClean="0"/>
              <a:t> </a:t>
            </a:r>
            <a:r>
              <a:rPr lang="sk-SK" b="1" dirty="0" smtClean="0"/>
              <a:t>POROVNAVANIE:  mladý ludia </a:t>
            </a:r>
            <a:r>
              <a:rPr lang="sk-SK" dirty="0" smtClean="0"/>
              <a:t> </a:t>
            </a:r>
            <a:r>
              <a:rPr lang="sk-SK" b="1" dirty="0" smtClean="0"/>
              <a:t>,hovorový štíl</a:t>
            </a:r>
            <a:r>
              <a:rPr lang="sk-SK" dirty="0" smtClean="0"/>
              <a:t> </a:t>
            </a:r>
            <a:r>
              <a:rPr lang="sk-SK" b="1" dirty="0" smtClean="0"/>
              <a:t> </a:t>
            </a:r>
            <a:r>
              <a:rPr lang="sk-SK" dirty="0" smtClean="0"/>
              <a:t> </a:t>
            </a:r>
            <a:r>
              <a:rPr lang="sk-SK" b="1" dirty="0" smtClean="0"/>
              <a:t> </a:t>
            </a:r>
            <a:r>
              <a:rPr lang="sk-SK" dirty="0" smtClean="0"/>
              <a:t> </a:t>
            </a:r>
            <a:r>
              <a:rPr lang="sk-SK" b="1" dirty="0" smtClean="0"/>
              <a:t>chudobný mladý ludia v bohatej Californii</a:t>
            </a:r>
            <a:r>
              <a:rPr lang="sk-SK" dirty="0" smtClean="0"/>
              <a:t> </a:t>
            </a:r>
            <a:r>
              <a:rPr lang="sk-SK" b="1" dirty="0" smtClean="0"/>
              <a:t> </a:t>
            </a:r>
          </a:p>
          <a:p>
            <a:pPr>
              <a:buNone/>
            </a:pPr>
            <a:r>
              <a:rPr lang="sk-SK" b="1" dirty="0" smtClean="0">
                <a:solidFill>
                  <a:srgbClr val="FF0000"/>
                </a:solidFill>
              </a:rPr>
              <a:t>  </a:t>
            </a:r>
            <a:r>
              <a:rPr lang="sk-SK" dirty="0" smtClean="0">
                <a:solidFill>
                  <a:srgbClr val="FF0000"/>
                </a:solidFill>
              </a:rPr>
              <a:t> </a:t>
            </a:r>
            <a:r>
              <a:rPr lang="sk-SK" b="1" dirty="0" smtClean="0">
                <a:solidFill>
                  <a:srgbClr val="FF0000"/>
                </a:solidFill>
              </a:rPr>
              <a:t>Updike  </a:t>
            </a:r>
            <a:r>
              <a:rPr lang="sk-SK" dirty="0" smtClean="0">
                <a:solidFill>
                  <a:srgbClr val="FF0000"/>
                </a:solidFill>
              </a:rPr>
              <a:t> </a:t>
            </a:r>
            <a:r>
              <a:rPr lang="sk-SK" b="1" dirty="0" smtClean="0"/>
              <a:t>realistický obraz života súčastnej ameriky</a:t>
            </a:r>
            <a:r>
              <a:rPr lang="sk-SK" dirty="0" smtClean="0"/>
              <a:t> </a:t>
            </a:r>
            <a:r>
              <a:rPr lang="sk-SK" b="1" dirty="0" smtClean="0"/>
              <a:t> </a:t>
            </a:r>
            <a:r>
              <a:rPr lang="sk-SK" dirty="0" smtClean="0"/>
              <a:t> </a:t>
            </a:r>
            <a:r>
              <a:rPr lang="sk-SK" b="1" dirty="0" smtClean="0"/>
              <a:t> </a:t>
            </a:r>
            <a:r>
              <a:rPr lang="sk-SK" dirty="0" smtClean="0">
                <a:solidFill>
                  <a:schemeClr val="tx2"/>
                </a:solidFill>
              </a:rPr>
              <a:t> </a:t>
            </a:r>
            <a:r>
              <a:rPr lang="sk-SK" b="1" dirty="0" smtClean="0">
                <a:solidFill>
                  <a:schemeClr val="tx2"/>
                </a:solidFill>
              </a:rPr>
              <a:t>Králik bež</a:t>
            </a:r>
            <a:r>
              <a:rPr lang="sk-SK" dirty="0" smtClean="0">
                <a:solidFill>
                  <a:schemeClr val="tx2"/>
                </a:solidFill>
              </a:rPr>
              <a:t> </a:t>
            </a:r>
            <a:r>
              <a:rPr lang="sk-SK" b="1" dirty="0" smtClean="0"/>
              <a:t>(basketbalista)</a:t>
            </a:r>
            <a:r>
              <a:rPr lang="sk-SK" dirty="0" smtClean="0"/>
              <a:t> </a:t>
            </a:r>
            <a:r>
              <a:rPr lang="sk-SK" b="1" dirty="0" smtClean="0"/>
              <a:t> </a:t>
            </a:r>
            <a:r>
              <a:rPr lang="sk-SK" dirty="0" smtClean="0"/>
              <a:t> </a:t>
            </a:r>
            <a:r>
              <a:rPr lang="sk-SK" b="1" dirty="0" smtClean="0"/>
              <a:t> </a:t>
            </a:r>
            <a:r>
              <a:rPr lang="sk-SK" dirty="0" smtClean="0"/>
              <a:t> </a:t>
            </a:r>
            <a:r>
              <a:rPr lang="sk-SK" b="1" dirty="0" smtClean="0">
                <a:solidFill>
                  <a:schemeClr val="tx2"/>
                </a:solidFill>
              </a:rPr>
              <a:t>Kentaur</a:t>
            </a:r>
            <a:r>
              <a:rPr lang="sk-SK" dirty="0" smtClean="0"/>
              <a:t> </a:t>
            </a:r>
            <a:r>
              <a:rPr lang="sk-SK" b="1" dirty="0" smtClean="0"/>
              <a:t>mytologické prvky , z obyčajného</a:t>
            </a:r>
            <a:r>
              <a:rPr lang="sk-SK" dirty="0" smtClean="0"/>
              <a:t> </a:t>
            </a:r>
            <a:r>
              <a:rPr lang="sk-SK" b="1" dirty="0" smtClean="0"/>
              <a:t> </a:t>
            </a:r>
            <a:r>
              <a:rPr lang="sk-SK" dirty="0" smtClean="0"/>
              <a:t> </a:t>
            </a:r>
            <a:r>
              <a:rPr lang="sk-SK" b="1" dirty="0" smtClean="0"/>
              <a:t> </a:t>
            </a:r>
            <a:r>
              <a:rPr lang="sk-SK" dirty="0" smtClean="0"/>
              <a:t> </a:t>
            </a:r>
            <a:r>
              <a:rPr lang="sk-SK" b="1" dirty="0" smtClean="0"/>
              <a:t>človeka robí hrdinu</a:t>
            </a:r>
            <a:r>
              <a:rPr lang="sk-SK" dirty="0" smtClean="0"/>
              <a:t> </a:t>
            </a:r>
            <a:r>
              <a:rPr lang="sk-SK" b="1" dirty="0" smtClean="0"/>
              <a:t> </a:t>
            </a:r>
          </a:p>
          <a:p>
            <a:pPr>
              <a:buNone/>
            </a:pPr>
            <a:r>
              <a:rPr lang="sk-SK" dirty="0" smtClean="0">
                <a:solidFill>
                  <a:srgbClr val="FF0000"/>
                </a:solidFill>
              </a:rPr>
              <a:t> </a:t>
            </a:r>
            <a:r>
              <a:rPr lang="sk-SK" b="1" dirty="0" smtClean="0">
                <a:solidFill>
                  <a:srgbClr val="FF0000"/>
                </a:solidFill>
              </a:rPr>
              <a:t>Heller</a:t>
            </a:r>
            <a:r>
              <a:rPr lang="sk-SK" dirty="0" smtClean="0">
                <a:solidFill>
                  <a:srgbClr val="FF0000"/>
                </a:solidFill>
              </a:rPr>
              <a:t> </a:t>
            </a:r>
            <a:r>
              <a:rPr lang="sk-SK" b="1" dirty="0" smtClean="0">
                <a:solidFill>
                  <a:schemeClr val="tx2"/>
                </a:solidFill>
              </a:rPr>
              <a:t>Hlava XXII     </a:t>
            </a:r>
            <a:r>
              <a:rPr lang="sk-SK" b="1" dirty="0" smtClean="0"/>
              <a:t>podobný Śvejkovi ,názov (parafgraf)</a:t>
            </a:r>
            <a:r>
              <a:rPr lang="sk-SK" dirty="0" smtClean="0"/>
              <a:t> </a:t>
            </a:r>
            <a:r>
              <a:rPr lang="sk-SK" b="1" dirty="0" smtClean="0"/>
              <a:t> </a:t>
            </a:r>
            <a:r>
              <a:rPr lang="sk-SK" dirty="0" smtClean="0"/>
              <a:t> </a:t>
            </a:r>
            <a:r>
              <a:rPr lang="sk-SK" b="1" dirty="0" smtClean="0"/>
              <a:t>satirický román</a:t>
            </a:r>
            <a:r>
              <a:rPr lang="sk-SK" dirty="0" smtClean="0"/>
              <a:t> </a:t>
            </a:r>
            <a:r>
              <a:rPr lang="sk-SK" b="1" dirty="0" smtClean="0"/>
              <a:t>nezmyselná nariadenia, vojenská byrokracia</a:t>
            </a:r>
            <a:r>
              <a:rPr lang="sk-SK" dirty="0" smtClean="0"/>
              <a:t> </a:t>
            </a:r>
            <a:r>
              <a:rPr lang="sk-SK" b="1" dirty="0" smtClean="0"/>
              <a:t> </a:t>
            </a:r>
            <a:r>
              <a:rPr lang="sk-SK" dirty="0" smtClean="0"/>
              <a:t> </a:t>
            </a:r>
            <a:r>
              <a:rPr lang="sk-SK" b="1" dirty="0" smtClean="0"/>
              <a:t> </a:t>
            </a:r>
            <a:r>
              <a:rPr lang="sk-SK" dirty="0" smtClean="0"/>
              <a:t> </a:t>
            </a:r>
            <a:r>
              <a:rPr lang="sk-SK" b="1" dirty="0" smtClean="0"/>
              <a:t>Absurdná dráma</a:t>
            </a:r>
            <a:r>
              <a:rPr lang="sk-SK" dirty="0" smtClean="0"/>
              <a:t> </a:t>
            </a:r>
            <a:r>
              <a:rPr lang="sk-SK" b="1" dirty="0" smtClean="0"/>
              <a:t>popieranie</a:t>
            </a:r>
            <a:r>
              <a:rPr lang="sk-SK" dirty="0" smtClean="0"/>
              <a:t> </a:t>
            </a:r>
            <a:r>
              <a:rPr lang="sk-SK" b="1" dirty="0" smtClean="0"/>
              <a:t> </a:t>
            </a:r>
            <a:r>
              <a:rPr lang="sk-SK" dirty="0" smtClean="0"/>
              <a:t> </a:t>
            </a:r>
            <a:r>
              <a:rPr lang="sk-SK" b="1" dirty="0" smtClean="0"/>
              <a:t>chýba súvislí dej, zápletka, rozuzlenie a záver, motivácia, komunikácia</a:t>
            </a:r>
            <a:r>
              <a:rPr lang="sk-SK" dirty="0" smtClean="0"/>
              <a:t> </a:t>
            </a:r>
            <a:r>
              <a:rPr lang="sk-SK" b="1" dirty="0" smtClean="0"/>
              <a:t> </a:t>
            </a:r>
            <a:r>
              <a:rPr lang="sk-SK" dirty="0" smtClean="0"/>
              <a:t> </a:t>
            </a:r>
          </a:p>
          <a:p>
            <a:pPr>
              <a:buNone/>
            </a:pPr>
            <a:r>
              <a:rPr lang="sk-SK" b="1" u="sng" dirty="0" smtClean="0">
                <a:solidFill>
                  <a:srgbClr val="FF0000"/>
                </a:solidFill>
              </a:rPr>
              <a:t>Beckett </a:t>
            </a:r>
            <a:r>
              <a:rPr lang="sk-SK" b="1" u="sng" dirty="0" smtClean="0">
                <a:solidFill>
                  <a:schemeClr val="tx2"/>
                </a:solidFill>
              </a:rPr>
              <a:t>čakanie na Godota</a:t>
            </a:r>
            <a:r>
              <a:rPr lang="sk-SK" b="1" u="sng" dirty="0" smtClean="0"/>
              <a:t>  (na Boha? Na nič, tragično ,na lepší život )   -</a:t>
            </a:r>
            <a:r>
              <a:rPr lang="sk-SK" b="1" u="sng" dirty="0" smtClean="0">
                <a:solidFill>
                  <a:srgbClr val="FF0000"/>
                </a:solidFill>
              </a:rPr>
              <a:t>absurdná dráma  </a:t>
            </a:r>
            <a:r>
              <a:rPr lang="sk-SK" dirty="0" smtClean="0">
                <a:solidFill>
                  <a:srgbClr val="FF0000"/>
                </a:solidFill>
              </a:rPr>
              <a:t> </a:t>
            </a:r>
            <a:r>
              <a:rPr lang="sk-SK" b="1" dirty="0" smtClean="0">
                <a:solidFill>
                  <a:srgbClr val="FF0000"/>
                </a:solidFill>
              </a:rPr>
              <a:t> </a:t>
            </a:r>
            <a:r>
              <a:rPr lang="sk-SK" dirty="0" smtClean="0">
                <a:solidFill>
                  <a:srgbClr val="FF0000"/>
                </a:solidFill>
              </a:rPr>
              <a:t> </a:t>
            </a:r>
            <a:endParaRPr lang="sk-SK" dirty="0">
              <a:solidFill>
                <a:srgbClr val="FF0000"/>
              </a:solidFill>
            </a:endParaRPr>
          </a:p>
        </p:txBody>
      </p:sp>
      <p:sp>
        <p:nvSpPr>
          <p:cNvPr id="28674" name="Rectangle 2"/>
          <p:cNvSpPr>
            <a:spLocks noChangeArrowheads="1"/>
          </p:cNvSpPr>
          <p:nvPr/>
        </p:nvSpPr>
        <p:spPr bwMode="auto">
          <a:xfrm rot="10800000" flipV="1">
            <a:off x="251520" y="2663624"/>
            <a:ext cx="8640960" cy="393954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sk-SK" sz="1400" b="1" i="1" u="sng" strike="noStrike" cap="none" normalizeH="0" baseline="0" dirty="0" smtClean="0">
                <a:ln>
                  <a:noFill/>
                </a:ln>
                <a:solidFill>
                  <a:schemeClr val="accent3">
                    <a:lumMod val="75000"/>
                  </a:schemeClr>
                </a:solidFill>
                <a:effectLst/>
                <a:latin typeface="Calibri" pitchFamily="34" charset="0"/>
                <a:ea typeface="Calibri" pitchFamily="34" charset="0"/>
                <a:cs typeface="Times New Roman" pitchFamily="18" charset="0"/>
              </a:rPr>
              <a:t>Francúzka literatúra:</a:t>
            </a:r>
            <a:r>
              <a:rPr kumimoji="0" lang="sk-SK" sz="1400" b="1" i="0" u="sng" strike="noStrike" cap="none" normalizeH="0" baseline="0" dirty="0" smtClean="0">
                <a:ln>
                  <a:noFill/>
                </a:ln>
                <a:solidFill>
                  <a:schemeClr val="accent3">
                    <a:lumMod val="75000"/>
                  </a:schemeClr>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sk-SK" sz="1400" b="1" u="sng" dirty="0" smtClean="0">
              <a:solidFill>
                <a:schemeClr val="accent3">
                  <a:lumMod val="75000"/>
                </a:schemeClr>
              </a:solidFill>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k-SK" sz="1400" b="1"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sk-SK" sz="1400" b="1" i="1"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sk-SK" sz="1400" b="1"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existencializmus: stavanie človeka do hraničných situácii, musí sa rozhodnúť medzi životom a smrťou. </a:t>
            </a:r>
            <a:r>
              <a:rPr kumimoji="0" lang="sk-SK"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Osamotený hrdina vzbura človeka proti spoločnosti.</a:t>
            </a:r>
            <a:endParaRPr kumimoji="0" lang="sk-SK"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Jean- Paul Sartre</a:t>
            </a: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zbierka poviedok   </a:t>
            </a:r>
            <a:r>
              <a:rPr kumimoji="0" lang="sk-SK" sz="1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Múr- </a:t>
            </a: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príbeh nedorozumenia. Uväznili ludí a postupne ich zabíjali.Pohľad do vnútorného sveta odsúdencov, pár hodín pred smrťou.-Španielsko</a:t>
            </a:r>
            <a:endParaRPr kumimoji="0" lang="sk-SK"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Albert Camus </a:t>
            </a: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sk-SK" sz="1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MOR-</a:t>
            </a: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román v meste vypukol mor, museli mesto uzatvorit , nebola protilátka vela ludí zomrelo ale nakoniec protilátko vyrobili a mesto opäť ožilo</a:t>
            </a:r>
            <a:endParaRPr kumimoji="0" lang="sk-SK"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sk-SK" sz="1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Cudzinec</a:t>
            </a:r>
            <a:r>
              <a:rPr kumimoji="0" lang="sk-SK"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:cíti sa byť cudzí v ludskej spoločnosti</a:t>
            </a:r>
          </a:p>
          <a:p>
            <a:pPr marL="0" marR="0" lvl="0" indent="0" algn="l" defTabSz="914400" rtl="0" eaLnBrk="0" fontAlgn="base" latinLnBrk="0" hangingPunct="0">
              <a:lnSpc>
                <a:spcPct val="100000"/>
              </a:lnSpc>
              <a:spcBef>
                <a:spcPct val="0"/>
              </a:spcBef>
              <a:spcAft>
                <a:spcPct val="0"/>
              </a:spcAft>
              <a:buClrTx/>
              <a:buSzTx/>
              <a:buFontTx/>
              <a:buNone/>
              <a:tabLst/>
            </a:pPr>
            <a:endParaRPr lang="sk-SK" sz="1400" b="1" dirty="0" smtClean="0">
              <a:solidFill>
                <a:schemeClr val="tx1"/>
              </a:solidFill>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1" i="0" u="sng"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Ruská literatúra: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sz="1400" b="1" i="0" u="sng" strike="noStrike" cap="none" normalizeH="0" baseline="0" dirty="0" smtClean="0">
              <a:ln>
                <a:noFill/>
              </a:ln>
              <a:solidFill>
                <a:schemeClr val="accent3">
                  <a:lumMod val="75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Alexander Solženicyn </a:t>
            </a:r>
            <a:r>
              <a:rPr kumimoji="0" lang="sk-SK"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novela   </a:t>
            </a:r>
            <a:r>
              <a:rPr kumimoji="0" lang="sk-SK" sz="1200" b="1"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Jeden deň Ivana Denisoviča</a:t>
            </a: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 deň  v sovietskom gulagu- pracovný tábor kde väznili politických väznov</a:t>
            </a:r>
            <a:endParaRPr kumimoji="0" lang="sk-SK"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(povinnosť napísať o ludoch čo tam boli týraný a zabití)</a:t>
            </a:r>
            <a:endParaRPr kumimoji="0" lang="sk-SK"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b="1" i="0" u="sng"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Boris Leonidovič Pasternak:  román -  doktor Živago  </a:t>
            </a:r>
            <a:r>
              <a:rPr kumimoji="0" lang="sk-SK" sz="1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zobrazenie pravdivo pomery v Rusku</a:t>
            </a:r>
            <a:endParaRPr kumimoji="0" lang="sk-SK"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6296" y="274638"/>
            <a:ext cx="1450504" cy="113813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sk-SK" sz="2800" dirty="0" smtClean="0"/>
              <a:t>Slovenská po 1945</a:t>
            </a:r>
            <a:endParaRPr lang="sk-SK" sz="2800" dirty="0"/>
          </a:p>
        </p:txBody>
      </p:sp>
      <p:sp>
        <p:nvSpPr>
          <p:cNvPr id="3" name="Content Placeholder 2"/>
          <p:cNvSpPr>
            <a:spLocks noGrp="1"/>
          </p:cNvSpPr>
          <p:nvPr>
            <p:ph idx="1"/>
          </p:nvPr>
        </p:nvSpPr>
        <p:spPr>
          <a:xfrm>
            <a:off x="179512" y="692697"/>
            <a:ext cx="6840760" cy="1656183"/>
          </a:xfrm>
        </p:spPr>
        <p:style>
          <a:lnRef idx="2">
            <a:schemeClr val="accent2"/>
          </a:lnRef>
          <a:fillRef idx="1">
            <a:schemeClr val="lt1"/>
          </a:fillRef>
          <a:effectRef idx="0">
            <a:schemeClr val="accent2"/>
          </a:effectRef>
          <a:fontRef idx="minor">
            <a:schemeClr val="dk1"/>
          </a:fontRef>
        </p:style>
        <p:txBody>
          <a:bodyPr>
            <a:normAutofit fontScale="40000" lnSpcReduction="20000"/>
          </a:bodyPr>
          <a:lstStyle/>
          <a:p>
            <a:r>
              <a:rPr lang="sk-SK" b="1" dirty="0" smtClean="0"/>
              <a:t> </a:t>
            </a:r>
            <a:r>
              <a:rPr lang="sk-SK" dirty="0" smtClean="0"/>
              <a:t> </a:t>
            </a:r>
            <a:r>
              <a:rPr lang="sk-SK" b="1" dirty="0" smtClean="0"/>
              <a:t> </a:t>
            </a:r>
            <a:r>
              <a:rPr lang="sk-SK" b="1" dirty="0" smtClean="0">
                <a:solidFill>
                  <a:srgbClr val="00B050"/>
                </a:solidFill>
              </a:rPr>
              <a:t>Dráma</a:t>
            </a:r>
            <a:r>
              <a:rPr lang="sk-SK" dirty="0" smtClean="0">
                <a:solidFill>
                  <a:srgbClr val="00B050"/>
                </a:solidFill>
              </a:rPr>
              <a:t> </a:t>
            </a:r>
            <a:r>
              <a:rPr lang="sk-SK" b="1" dirty="0" smtClean="0">
                <a:solidFill>
                  <a:srgbClr val="00B050"/>
                </a:solidFill>
              </a:rPr>
              <a:t> </a:t>
            </a:r>
            <a:r>
              <a:rPr lang="sk-SK" dirty="0" smtClean="0"/>
              <a:t> </a:t>
            </a:r>
            <a:r>
              <a:rPr lang="sk-SK" b="1" u="sng" dirty="0" smtClean="0">
                <a:solidFill>
                  <a:srgbClr val="FF0000"/>
                </a:solidFill>
              </a:rPr>
              <a:t>- problematika 2 sv. vojny</a:t>
            </a:r>
          </a:p>
          <a:p>
            <a:r>
              <a:rPr lang="sk-SK" b="1" dirty="0" smtClean="0">
                <a:solidFill>
                  <a:srgbClr val="FF0000"/>
                </a:solidFill>
              </a:rPr>
              <a:t>Králik- </a:t>
            </a:r>
            <a:r>
              <a:rPr lang="sk-SK" b="1" dirty="0" smtClean="0"/>
              <a:t> </a:t>
            </a:r>
            <a:r>
              <a:rPr lang="sk-SK" b="1" dirty="0" smtClean="0">
                <a:solidFill>
                  <a:schemeClr val="tx2"/>
                </a:solidFill>
              </a:rPr>
              <a:t>Posledná prekážka </a:t>
            </a:r>
            <a:r>
              <a:rPr lang="sk-SK" b="1" dirty="0" smtClean="0"/>
              <a:t>milenecký trojuholník</a:t>
            </a:r>
            <a:r>
              <a:rPr lang="sk-SK" dirty="0" smtClean="0"/>
              <a:t> </a:t>
            </a:r>
            <a:r>
              <a:rPr lang="sk-SK" b="1" dirty="0" smtClean="0"/>
              <a:t> </a:t>
            </a:r>
            <a:r>
              <a:rPr lang="sk-SK" dirty="0" smtClean="0"/>
              <a:t> </a:t>
            </a:r>
            <a:r>
              <a:rPr lang="sk-SK" b="1" dirty="0" smtClean="0"/>
              <a:t>divadelná hra</a:t>
            </a:r>
            <a:r>
              <a:rPr lang="sk-SK" dirty="0" smtClean="0"/>
              <a:t> </a:t>
            </a:r>
            <a:r>
              <a:rPr lang="sk-SK" b="1" dirty="0" smtClean="0"/>
              <a:t> </a:t>
            </a:r>
            <a:r>
              <a:rPr lang="sk-SK" dirty="0" smtClean="0"/>
              <a:t> </a:t>
            </a:r>
          </a:p>
          <a:p>
            <a:r>
              <a:rPr lang="sk-SK" b="1" dirty="0" smtClean="0">
                <a:solidFill>
                  <a:srgbClr val="FF0000"/>
                </a:solidFill>
              </a:rPr>
              <a:t>Karvaš</a:t>
            </a:r>
            <a:r>
              <a:rPr lang="sk-SK" dirty="0" smtClean="0"/>
              <a:t>  - </a:t>
            </a:r>
            <a:r>
              <a:rPr lang="sk-SK" b="1" dirty="0" smtClean="0">
                <a:solidFill>
                  <a:schemeClr val="tx2"/>
                </a:solidFill>
              </a:rPr>
              <a:t>Polnočná omša</a:t>
            </a:r>
            <a:r>
              <a:rPr lang="sk-SK" dirty="0" smtClean="0">
                <a:solidFill>
                  <a:schemeClr val="tx2"/>
                </a:solidFill>
              </a:rPr>
              <a:t> </a:t>
            </a:r>
            <a:r>
              <a:rPr lang="sk-SK" b="1" dirty="0" smtClean="0"/>
              <a:t>vianoce, hliková garda  robí</a:t>
            </a:r>
            <a:r>
              <a:rPr lang="sk-SK" dirty="0" smtClean="0"/>
              <a:t> </a:t>
            </a:r>
            <a:r>
              <a:rPr lang="sk-SK" b="1" dirty="0" smtClean="0"/>
              <a:t> </a:t>
            </a:r>
            <a:r>
              <a:rPr lang="sk-SK" dirty="0" smtClean="0"/>
              <a:t> </a:t>
            </a:r>
            <a:r>
              <a:rPr lang="sk-SK" b="1" dirty="0" smtClean="0"/>
              <a:t>mravné popravy, tých ktorý pomáhali partizánom</a:t>
            </a:r>
            <a:r>
              <a:rPr lang="sk-SK" dirty="0" smtClean="0"/>
              <a:t> </a:t>
            </a:r>
            <a:r>
              <a:rPr lang="sk-SK" b="1" dirty="0" smtClean="0"/>
              <a:t> </a:t>
            </a:r>
            <a:r>
              <a:rPr lang="sk-SK" dirty="0" smtClean="0"/>
              <a:t> </a:t>
            </a:r>
          </a:p>
          <a:p>
            <a:r>
              <a:rPr lang="sk-SK" b="1" dirty="0" smtClean="0">
                <a:solidFill>
                  <a:srgbClr val="FF0000"/>
                </a:solidFill>
              </a:rPr>
              <a:t>Bukovčan</a:t>
            </a:r>
            <a:r>
              <a:rPr lang="sk-SK" dirty="0" smtClean="0">
                <a:solidFill>
                  <a:srgbClr val="FF0000"/>
                </a:solidFill>
              </a:rPr>
              <a:t>  - </a:t>
            </a:r>
            <a:r>
              <a:rPr lang="sk-SK" b="1" dirty="0" smtClean="0">
                <a:solidFill>
                  <a:schemeClr val="tx2"/>
                </a:solidFill>
              </a:rPr>
              <a:t>kým kohút nezaspieva</a:t>
            </a:r>
            <a:r>
              <a:rPr lang="sk-SK" dirty="0" smtClean="0">
                <a:solidFill>
                  <a:schemeClr val="tx2"/>
                </a:solidFill>
              </a:rPr>
              <a:t> </a:t>
            </a:r>
            <a:r>
              <a:rPr lang="sk-SK" b="1" dirty="0" smtClean="0"/>
              <a:t> </a:t>
            </a:r>
            <a:r>
              <a:rPr lang="sk-SK" dirty="0" smtClean="0"/>
              <a:t> </a:t>
            </a:r>
            <a:r>
              <a:rPr lang="sk-SK" b="1" dirty="0" smtClean="0"/>
              <a:t> </a:t>
            </a:r>
            <a:r>
              <a:rPr lang="sk-SK" dirty="0" smtClean="0"/>
              <a:t>  </a:t>
            </a:r>
            <a:r>
              <a:rPr lang="sk-SK" b="1" dirty="0" smtClean="0"/>
              <a:t>10 postáv rukojemníci fašistov(vražda </a:t>
            </a:r>
          </a:p>
          <a:p>
            <a:r>
              <a:rPr lang="sk-SK" b="1" dirty="0" smtClean="0"/>
              <a:t>nem. vojaka)</a:t>
            </a:r>
            <a:r>
              <a:rPr lang="sk-SK" dirty="0" smtClean="0"/>
              <a:t> </a:t>
            </a:r>
            <a:r>
              <a:rPr lang="sk-SK" b="1" dirty="0" smtClean="0"/>
              <a:t> </a:t>
            </a:r>
            <a:r>
              <a:rPr lang="sk-SK" dirty="0" smtClean="0"/>
              <a:t> </a:t>
            </a:r>
            <a:r>
              <a:rPr lang="sk-SK" b="1" dirty="0" smtClean="0"/>
              <a:t> </a:t>
            </a:r>
            <a:r>
              <a:rPr lang="sk-SK" dirty="0" smtClean="0"/>
              <a:t> </a:t>
            </a:r>
            <a:r>
              <a:rPr lang="sk-SK" b="1" dirty="0" smtClean="0"/>
              <a:t>koho obetujú, dohodnút sa, zrada ludskosti a dôstojnosti</a:t>
            </a:r>
            <a:r>
              <a:rPr lang="sk-SK" dirty="0" smtClean="0"/>
              <a:t> </a:t>
            </a:r>
          </a:p>
          <a:p>
            <a:r>
              <a:rPr lang="sk-SK" b="1" dirty="0" smtClean="0">
                <a:solidFill>
                  <a:srgbClr val="FF0000"/>
                </a:solidFill>
              </a:rPr>
              <a:t>Jašík</a:t>
            </a:r>
            <a:r>
              <a:rPr lang="sk-SK" b="1" dirty="0" smtClean="0"/>
              <a:t>-   Námestie svätej Alžbety </a:t>
            </a:r>
            <a:r>
              <a:rPr lang="sk-SK" dirty="0" smtClean="0"/>
              <a:t> </a:t>
            </a:r>
          </a:p>
          <a:p>
            <a:r>
              <a:rPr lang="sk-SK" b="1" u="sng" dirty="0" smtClean="0">
                <a:solidFill>
                  <a:srgbClr val="FF0000"/>
                </a:solidFill>
              </a:rPr>
              <a:t>V.Havel-  </a:t>
            </a:r>
            <a:r>
              <a:rPr lang="sk-SK" b="1" u="sng" dirty="0" smtClean="0">
                <a:solidFill>
                  <a:schemeClr val="tx1"/>
                </a:solidFill>
              </a:rPr>
              <a:t>Záhradní slavnost- </a:t>
            </a:r>
            <a:r>
              <a:rPr lang="sk-SK" b="1" u="sng" dirty="0" smtClean="0">
                <a:solidFill>
                  <a:srgbClr val="FF0000"/>
                </a:solidFill>
              </a:rPr>
              <a:t>absurdná dráma</a:t>
            </a:r>
            <a:endParaRPr lang="sk-SK" b="1" u="sng" dirty="0">
              <a:solidFill>
                <a:srgbClr val="FF0000"/>
              </a:solidFill>
            </a:endParaRPr>
          </a:p>
        </p:txBody>
      </p:sp>
      <p:sp>
        <p:nvSpPr>
          <p:cNvPr id="4" name="Rectangle 3"/>
          <p:cNvSpPr/>
          <p:nvPr/>
        </p:nvSpPr>
        <p:spPr>
          <a:xfrm>
            <a:off x="179512" y="188640"/>
            <a:ext cx="410445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sk-SK" b="1" dirty="0" smtClean="0"/>
              <a:t>vývin divadelníctva SND, Martin Košice</a:t>
            </a:r>
            <a:r>
              <a:rPr lang="sk-SK" dirty="0" smtClean="0"/>
              <a:t> </a:t>
            </a:r>
            <a:endParaRPr lang="sk-SK" dirty="0"/>
          </a:p>
        </p:txBody>
      </p:sp>
      <p:graphicFrame>
        <p:nvGraphicFramePr>
          <p:cNvPr id="5" name="Table 4"/>
          <p:cNvGraphicFramePr>
            <a:graphicFrameLocks noGrp="1"/>
          </p:cNvGraphicFramePr>
          <p:nvPr/>
        </p:nvGraphicFramePr>
        <p:xfrm>
          <a:off x="251520" y="2564905"/>
          <a:ext cx="8496944" cy="4306728"/>
        </p:xfrm>
        <a:graphic>
          <a:graphicData uri="http://schemas.openxmlformats.org/drawingml/2006/table">
            <a:tbl>
              <a:tblPr/>
              <a:tblGrid>
                <a:gridCol w="968950"/>
                <a:gridCol w="1155286"/>
                <a:gridCol w="1062118"/>
                <a:gridCol w="1062118"/>
                <a:gridCol w="1062118"/>
                <a:gridCol w="1062118"/>
                <a:gridCol w="1062118"/>
                <a:gridCol w="1062118"/>
              </a:tblGrid>
              <a:tr h="261953">
                <a:tc>
                  <a:txBody>
                    <a:bodyPr/>
                    <a:lstStyle/>
                    <a:p>
                      <a:pPr algn="l" fontAlgn="b"/>
                      <a:r>
                        <a:rPr lang="sk-SK" sz="1400" b="1"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k-SK" sz="1400" b="1" i="0" u="none" strike="noStrike" dirty="0" smtClean="0">
                          <a:solidFill>
                            <a:srgbClr val="000000"/>
                          </a:solidFill>
                          <a:latin typeface="Calibri"/>
                        </a:rPr>
                        <a:t>poézia</a:t>
                      </a:r>
                      <a:endParaRPr lang="sk-SK" sz="1400" b="1" i="0" u="none" strike="noStrike" dirty="0">
                        <a:solidFill>
                          <a:srgbClr val="000000"/>
                        </a:solidFill>
                        <a:latin typeface="Calibri"/>
                      </a:endParaRPr>
                    </a:p>
                  </a:txBody>
                  <a:tcPr marL="9525" marR="9525" marT="9525" marB="0" anchor="b">
                    <a:lnL>
                      <a:noFill/>
                    </a:lnL>
                    <a:lnR>
                      <a:noFill/>
                    </a:lnR>
                    <a:lnT>
                      <a:noFill/>
                    </a:lnT>
                    <a:lnB>
                      <a:noFill/>
                    </a:lnB>
                    <a:solidFill>
                      <a:srgbClr val="92D050"/>
                    </a:solidFill>
                  </a:tcPr>
                </a:tc>
                <a:tc gridSpan="2">
                  <a:txBody>
                    <a:bodyPr/>
                    <a:lstStyle/>
                    <a:p>
                      <a:pPr algn="l" fontAlgn="b"/>
                      <a:r>
                        <a:rPr lang="sk-SK" sz="1400" b="1" i="0" u="none" strike="noStrike" dirty="0">
                          <a:solidFill>
                            <a:srgbClr val="000000"/>
                          </a:solidFill>
                          <a:latin typeface="Calibri"/>
                        </a:rPr>
                        <a:t>BASNICI DOMOVA</a:t>
                      </a:r>
                    </a:p>
                  </a:txBody>
                  <a:tcPr marL="9525" marR="9525" marT="9525" marB="0" anchor="b">
                    <a:lnL>
                      <a:noFill/>
                    </a:lnL>
                    <a:lnR>
                      <a:noFill/>
                    </a:lnR>
                    <a:lnT>
                      <a:noFill/>
                    </a:lnT>
                    <a:lnB>
                      <a:noFill/>
                    </a:lnB>
                    <a:solidFill>
                      <a:srgbClr val="FFFF00"/>
                    </a:solidFill>
                  </a:tcPr>
                </a:tc>
                <a:tc hMerge="1">
                  <a:txBody>
                    <a:bodyPr/>
                    <a:lstStyle/>
                    <a:p>
                      <a:endParaRPr lang="sk-SK"/>
                    </a:p>
                  </a:txBody>
                  <a:tcPr/>
                </a:tc>
                <a:tc gridSpan="3">
                  <a:txBody>
                    <a:bodyPr/>
                    <a:lstStyle/>
                    <a:p>
                      <a:pPr algn="l" fontAlgn="b"/>
                      <a:r>
                        <a:rPr lang="pl-PL" sz="1400" b="1" i="0" u="none" strike="noStrike" dirty="0">
                          <a:solidFill>
                            <a:srgbClr val="000000"/>
                          </a:solidFill>
                          <a:latin typeface="Calibri"/>
                        </a:rPr>
                        <a:t>pôvod, matka, rodina, </a:t>
                      </a:r>
                      <a:r>
                        <a:rPr lang="pl-PL" sz="1400" b="1" i="0" u="none" strike="noStrike" dirty="0">
                          <a:solidFill>
                            <a:srgbClr val="FF0000"/>
                          </a:solidFill>
                          <a:latin typeface="Calibri"/>
                        </a:rPr>
                        <a:t>láska k domovu</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a:txBody>
                    <a:bodyPr/>
                    <a:lstStyle/>
                    <a:p>
                      <a:pPr algn="l" fontAlgn="b"/>
                      <a:r>
                        <a:rPr lang="sk-SK" sz="800" b="1"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75050">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sk-SK" sz="1400" b="1" i="0" u="none" strike="noStrike" dirty="0">
                          <a:solidFill>
                            <a:srgbClr val="000000"/>
                          </a:solidFill>
                          <a:latin typeface="Calibri"/>
                        </a:rPr>
                        <a:t>Horov, Plávka,Kostra</a:t>
                      </a:r>
                    </a:p>
                  </a:txBody>
                  <a:tcPr marL="9525" marR="9525" marT="9525" marB="0" anchor="b">
                    <a:lnL>
                      <a:noFill/>
                    </a:lnL>
                    <a:lnR>
                      <a:noFill/>
                    </a:lnR>
                    <a:lnT>
                      <a:noFill/>
                    </a:lnT>
                    <a:lnB>
                      <a:noFill/>
                    </a:lnB>
                  </a:tcPr>
                </a:tc>
                <a:tc hMerge="1">
                  <a:txBody>
                    <a:bodyPr/>
                    <a:lstStyle/>
                    <a:p>
                      <a:endParaRPr lang="sk-SK"/>
                    </a:p>
                  </a:txBody>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Kostra</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1400" b="1" i="0" u="none" strike="noStrike" dirty="0">
                          <a:solidFill>
                            <a:srgbClr val="000000"/>
                          </a:solidFill>
                          <a:latin typeface="Calibri"/>
                        </a:rPr>
                        <a:t>Ave Eva</a:t>
                      </a:r>
                    </a:p>
                  </a:txBody>
                  <a:tcPr marL="9525" marR="9525" marT="9525" marB="0" anchor="b">
                    <a:lnL>
                      <a:noFill/>
                    </a:lnL>
                    <a:lnR>
                      <a:noFill/>
                    </a:lnR>
                    <a:lnT>
                      <a:noFill/>
                    </a:lnT>
                    <a:lnB>
                      <a:noFill/>
                    </a:lnB>
                    <a:solidFill>
                      <a:srgbClr val="B6DDE8"/>
                    </a:solidFill>
                  </a:tcPr>
                </a:tc>
                <a:tc gridSpan="4">
                  <a:txBody>
                    <a:bodyPr/>
                    <a:lstStyle/>
                    <a:p>
                      <a:pPr algn="l" fontAlgn="b"/>
                      <a:r>
                        <a:rPr lang="sk-SK" sz="1400" b="1" i="0" u="none" strike="noStrike" dirty="0">
                          <a:solidFill>
                            <a:srgbClr val="000000"/>
                          </a:solidFill>
                          <a:latin typeface="Calibri"/>
                        </a:rPr>
                        <a:t>pozdravujem ťa- </a:t>
                      </a:r>
                      <a:r>
                        <a:rPr lang="sk-SK" sz="1400" b="1" i="0" u="sng" strike="noStrike" dirty="0">
                          <a:solidFill>
                            <a:srgbClr val="FF0000"/>
                          </a:solidFill>
                          <a:latin typeface="Calibri"/>
                        </a:rPr>
                        <a:t>lúbostné vyznanie sa žene</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hMerge="1">
                  <a:txBody>
                    <a:bodyPr/>
                    <a:lstStyle/>
                    <a:p>
                      <a:endParaRPr lang="sk-SK"/>
                    </a:p>
                  </a:txBody>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gridSpan="3">
                  <a:txBody>
                    <a:bodyPr/>
                    <a:lstStyle/>
                    <a:p>
                      <a:pPr algn="l" fontAlgn="b"/>
                      <a:r>
                        <a:rPr lang="fi-FI" sz="1400" b="1" i="0" u="none" strike="noStrike" dirty="0">
                          <a:solidFill>
                            <a:srgbClr val="000000"/>
                          </a:solidFill>
                          <a:latin typeface="Calibri"/>
                        </a:rPr>
                        <a:t>Eva- matka žena, milenka- symbol</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51997">
                <a:tc>
                  <a:txBody>
                    <a:bodyPr/>
                    <a:lstStyle/>
                    <a:p>
                      <a:pPr algn="l" fontAlgn="b"/>
                      <a:r>
                        <a:rPr lang="sk-SK" sz="1400" b="1" i="0" u="none" strike="noStrike">
                          <a:solidFill>
                            <a:srgbClr val="000000"/>
                          </a:solidFill>
                          <a:latin typeface="Calibri"/>
                        </a:rPr>
                        <a:t>Plávka</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sk-SK" sz="1400" b="1" i="0" u="none" strike="noStrike" dirty="0">
                          <a:solidFill>
                            <a:srgbClr val="000000"/>
                          </a:solidFill>
                          <a:latin typeface="Calibri"/>
                        </a:rPr>
                        <a:t>Tri prúty Liptova </a:t>
                      </a:r>
                      <a:r>
                        <a:rPr lang="sk-SK" sz="1400" b="1" i="0" u="none" strike="noStrike" dirty="0" smtClean="0">
                          <a:solidFill>
                            <a:srgbClr val="000000"/>
                          </a:solidFill>
                          <a:latin typeface="Calibri"/>
                        </a:rPr>
                        <a:t>–</a:t>
                      </a:r>
                      <a:r>
                        <a:rPr lang="sk-SK" sz="1400" b="1" i="0" u="sng" strike="noStrike" dirty="0" smtClean="0">
                          <a:solidFill>
                            <a:srgbClr val="FF0000"/>
                          </a:solidFill>
                          <a:latin typeface="Calibri"/>
                        </a:rPr>
                        <a:t>láska</a:t>
                      </a:r>
                      <a:r>
                        <a:rPr lang="sk-SK" sz="1400" b="1" i="0" u="sng" strike="noStrike" baseline="0" dirty="0" smtClean="0">
                          <a:solidFill>
                            <a:srgbClr val="FF0000"/>
                          </a:solidFill>
                          <a:latin typeface="Calibri"/>
                        </a:rPr>
                        <a:t> k rodnému kraju</a:t>
                      </a:r>
                      <a:endParaRPr lang="sk-SK" sz="1400" b="1" i="0" u="sng" strike="noStrike" dirty="0">
                        <a:solidFill>
                          <a:srgbClr val="FF0000"/>
                        </a:solidFill>
                        <a:latin typeface="Calibri"/>
                      </a:endParaRPr>
                    </a:p>
                  </a:txBody>
                  <a:tcPr marL="9525" marR="9525" marT="9525" marB="0" anchor="b">
                    <a:lnL>
                      <a:noFill/>
                    </a:lnL>
                    <a:lnR>
                      <a:noFill/>
                    </a:lnR>
                    <a:lnT>
                      <a:noFill/>
                    </a:lnT>
                    <a:lnB>
                      <a:noFill/>
                    </a:lnB>
                    <a:solidFill>
                      <a:srgbClr val="B6DDE8"/>
                    </a:solidFill>
                  </a:tcPr>
                </a:tc>
                <a:tc hMerge="1">
                  <a:txBody>
                    <a:bodyPr/>
                    <a:lstStyle/>
                    <a:p>
                      <a:endParaRPr lang="sk-SK"/>
                    </a:p>
                  </a:txBody>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gridSpan="4">
                  <a:txBody>
                    <a:bodyPr/>
                    <a:lstStyle/>
                    <a:p>
                      <a:pPr algn="l" fontAlgn="b"/>
                      <a:r>
                        <a:rPr lang="sk-SK" sz="1400" b="1" i="0" u="none" strike="noStrike" dirty="0">
                          <a:solidFill>
                            <a:srgbClr val="000000"/>
                          </a:solidFill>
                          <a:latin typeface="Calibri"/>
                        </a:rPr>
                        <a:t>oslava rodného kraja a ludí v ňom, najbližší otec, matka</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Horov</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r>
                        <a:rPr lang="sk-SK" sz="1400" b="1" i="0" u="none" strike="noStrike">
                          <a:solidFill>
                            <a:srgbClr val="000000"/>
                          </a:solidFill>
                          <a:latin typeface="Calibri"/>
                        </a:rPr>
                        <a:t>zbierka</a:t>
                      </a:r>
                    </a:p>
                  </a:txBody>
                  <a:tcPr marL="9525" marR="9525" marT="9525" marB="0" anchor="b">
                    <a:lnL>
                      <a:noFill/>
                    </a:lnL>
                    <a:lnR>
                      <a:noFill/>
                    </a:lnR>
                    <a:lnT>
                      <a:noFill/>
                    </a:lnT>
                    <a:lnB>
                      <a:noFill/>
                    </a:lnB>
                  </a:tcPr>
                </a:tc>
                <a:tc>
                  <a:txBody>
                    <a:bodyPr/>
                    <a:lstStyle/>
                    <a:p>
                      <a:pPr algn="l" fontAlgn="b"/>
                      <a:r>
                        <a:rPr lang="sk-SK" sz="1400" b="1" i="0" u="none" strike="noStrike">
                          <a:solidFill>
                            <a:srgbClr val="000000"/>
                          </a:solidFill>
                          <a:latin typeface="Calibri"/>
                        </a:rPr>
                        <a:t>Návraty</a:t>
                      </a:r>
                    </a:p>
                  </a:txBody>
                  <a:tcPr marL="9525" marR="9525" marT="9525" marB="0" anchor="b">
                    <a:lnL>
                      <a:noFill/>
                    </a:lnL>
                    <a:lnR>
                      <a:noFill/>
                    </a:lnR>
                    <a:lnT>
                      <a:noFill/>
                    </a:lnT>
                    <a:lnB>
                      <a:noFill/>
                    </a:lnB>
                    <a:solidFill>
                      <a:srgbClr val="B6DDE8"/>
                    </a:solidFill>
                  </a:tcPr>
                </a:tc>
                <a:tc gridSpan="4">
                  <a:txBody>
                    <a:bodyPr/>
                    <a:lstStyle/>
                    <a:p>
                      <a:pPr algn="l" fontAlgn="b"/>
                      <a:r>
                        <a:rPr lang="sk-SK" sz="1400" b="1" i="0" u="sng" strike="noStrike" dirty="0">
                          <a:solidFill>
                            <a:srgbClr val="FF0000"/>
                          </a:solidFill>
                          <a:latin typeface="Calibri"/>
                        </a:rPr>
                        <a:t>rodný Zemplín, </a:t>
                      </a:r>
                      <a:r>
                        <a:rPr lang="sk-SK" sz="1400" b="1" i="0" u="none" strike="noStrike" dirty="0">
                          <a:solidFill>
                            <a:srgbClr val="000000"/>
                          </a:solidFill>
                          <a:latin typeface="Calibri"/>
                        </a:rPr>
                        <a:t>detstvo, matku v čase vojny</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hMerge="1">
                  <a:txBody>
                    <a:bodyPr/>
                    <a:lstStyle/>
                    <a:p>
                      <a:endParaRPr lang="sk-SK"/>
                    </a:p>
                  </a:txBody>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sng" strike="noStrike" dirty="0">
                          <a:solidFill>
                            <a:srgbClr val="000000"/>
                          </a:solidFill>
                          <a:latin typeface="Calibri"/>
                        </a:rPr>
                        <a:t>Rúfus</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gridSpan="2">
                  <a:txBody>
                    <a:bodyPr/>
                    <a:lstStyle/>
                    <a:p>
                      <a:pPr algn="l" fontAlgn="b"/>
                      <a:r>
                        <a:rPr lang="sk-SK" sz="1400" b="1" i="0" u="sng" strike="noStrike" dirty="0">
                          <a:solidFill>
                            <a:srgbClr val="000000"/>
                          </a:solidFill>
                          <a:latin typeface="Calibri"/>
                        </a:rPr>
                        <a:t>moderná poézia</a:t>
                      </a:r>
                    </a:p>
                  </a:txBody>
                  <a:tcPr marL="9525" marR="9525" marT="9525" marB="0" anchor="b">
                    <a:lnL>
                      <a:noFill/>
                    </a:lnL>
                    <a:lnR>
                      <a:noFill/>
                    </a:lnR>
                    <a:lnT>
                      <a:noFill/>
                    </a:lnT>
                    <a:lnB>
                      <a:noFill/>
                    </a:lnB>
                  </a:tcPr>
                </a:tc>
                <a:tc hMerge="1">
                  <a:txBody>
                    <a:bodyPr/>
                    <a:lstStyle/>
                    <a:p>
                      <a:endParaRPr lang="sk-SK"/>
                    </a:p>
                  </a:txBody>
                  <a:tcPr/>
                </a:tc>
                <a:tc gridSpan="3">
                  <a:txBody>
                    <a:bodyPr/>
                    <a:lstStyle/>
                    <a:p>
                      <a:pPr algn="l" fontAlgn="b"/>
                      <a:r>
                        <a:rPr lang="sk-SK" sz="1400" b="1" i="0" u="sng" strike="noStrike" dirty="0">
                          <a:solidFill>
                            <a:srgbClr val="000000"/>
                          </a:solidFill>
                          <a:latin typeface="Calibri"/>
                        </a:rPr>
                        <a:t>modlidbyčky, pamätníček, až dozrieme</a:t>
                      </a:r>
                    </a:p>
                  </a:txBody>
                  <a:tcPr marL="9525" marR="9525" marT="9525" marB="0" anchor="b">
                    <a:lnL>
                      <a:noFill/>
                    </a:lnL>
                    <a:lnR>
                      <a:noFill/>
                    </a:lnR>
                    <a:lnT>
                      <a:noFill/>
                    </a:lnT>
                    <a:lnB>
                      <a:noFill/>
                    </a:lnB>
                    <a:solidFill>
                      <a:srgbClr val="B6DDE8"/>
                    </a:solidFill>
                  </a:tcPr>
                </a:tc>
                <a:tc hMerge="1">
                  <a:txBody>
                    <a:bodyPr/>
                    <a:lstStyle/>
                    <a:p>
                      <a:endParaRPr lang="sk-SK"/>
                    </a:p>
                  </a:txBody>
                  <a:tcPr/>
                </a:tc>
                <a:tc hMerge="1">
                  <a:txBody>
                    <a:bodyPr/>
                    <a:lstStyle/>
                    <a:p>
                      <a:endParaRPr lang="sk-SK"/>
                    </a:p>
                  </a:txBody>
                  <a:tcPr/>
                </a:tc>
                <a:tc>
                  <a:txBody>
                    <a:bodyPr/>
                    <a:lstStyle/>
                    <a:p>
                      <a:pPr algn="l" fontAlgn="b"/>
                      <a:r>
                        <a:rPr lang="sk-SK" sz="1400" b="1" i="0" u="none" strike="noStrike">
                          <a:solidFill>
                            <a:srgbClr val="000000"/>
                          </a:solidFill>
                          <a:latin typeface="Calibri"/>
                        </a:rPr>
                        <a:t> </a:t>
                      </a:r>
                    </a:p>
                  </a:txBody>
                  <a:tcPr marL="9525" marR="9525" marT="9525" marB="0" anchor="b">
                    <a:lnL>
                      <a:noFill/>
                    </a:lnL>
                    <a:lnR>
                      <a:noFill/>
                    </a:lnR>
                    <a:lnT>
                      <a:noFill/>
                    </a:lnT>
                    <a:lnB>
                      <a:noFill/>
                    </a:lnB>
                    <a:solidFill>
                      <a:srgbClr val="B6DDE8"/>
                    </a:solidFill>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sng" strike="noStrike" dirty="0">
                          <a:solidFill>
                            <a:srgbClr val="000000"/>
                          </a:solidFill>
                          <a:latin typeface="Calibri"/>
                        </a:rPr>
                        <a:t>Válek</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gridSpan="2">
                  <a:txBody>
                    <a:bodyPr/>
                    <a:lstStyle/>
                    <a:p>
                      <a:pPr algn="l" fontAlgn="b"/>
                      <a:r>
                        <a:rPr lang="sk-SK" sz="1400" b="1" i="0" u="sng" strike="noStrike" dirty="0">
                          <a:solidFill>
                            <a:srgbClr val="000000"/>
                          </a:solidFill>
                          <a:latin typeface="Calibri"/>
                        </a:rPr>
                        <a:t>básnik civilizácie/mesta</a:t>
                      </a:r>
                    </a:p>
                  </a:txBody>
                  <a:tcPr marL="9525" marR="9525" marT="9525" marB="0" anchor="b">
                    <a:lnL>
                      <a:noFill/>
                    </a:lnL>
                    <a:lnR>
                      <a:noFill/>
                    </a:lnR>
                    <a:lnT>
                      <a:noFill/>
                    </a:lnT>
                    <a:lnB>
                      <a:noFill/>
                    </a:lnB>
                  </a:tcPr>
                </a:tc>
                <a:tc hMerge="1">
                  <a:txBody>
                    <a:bodyPr/>
                    <a:lstStyle/>
                    <a:p>
                      <a:endParaRPr lang="sk-SK"/>
                    </a:p>
                  </a:txBody>
                  <a:tcPr/>
                </a:tc>
                <a:tc>
                  <a:txBody>
                    <a:bodyPr/>
                    <a:lstStyle/>
                    <a:p>
                      <a:pPr algn="l" fontAlgn="b"/>
                      <a:endParaRPr lang="sk-SK" sz="1400" b="1" i="0" u="sng" strike="noStrike" dirty="0">
                        <a:solidFill>
                          <a:srgbClr val="000000"/>
                        </a:solidFill>
                        <a:latin typeface="Calibri"/>
                      </a:endParaRPr>
                    </a:p>
                  </a:txBody>
                  <a:tcPr marL="9525" marR="9525" marT="9525" marB="0" anchor="b">
                    <a:lnL>
                      <a:noFill/>
                    </a:lnL>
                    <a:lnR>
                      <a:noFill/>
                    </a:lnR>
                    <a:lnT>
                      <a:noFill/>
                    </a:lnT>
                    <a:lnB>
                      <a:noFill/>
                    </a:lnB>
                  </a:tcPr>
                </a:tc>
                <a:tc gridSpan="3">
                  <a:txBody>
                    <a:bodyPr/>
                    <a:lstStyle/>
                    <a:p>
                      <a:pPr algn="l" fontAlgn="b"/>
                      <a:r>
                        <a:rPr lang="pl-PL" sz="1400" b="1" i="0" u="sng" strike="noStrike" dirty="0">
                          <a:solidFill>
                            <a:srgbClr val="000000"/>
                          </a:solidFill>
                          <a:latin typeface="Calibri"/>
                        </a:rPr>
                        <a:t>Nepokoj, Milovanie v husej koži</a:t>
                      </a:r>
                    </a:p>
                  </a:txBody>
                  <a:tcPr marL="9525" marR="9525" marT="9525" marB="0" anchor="b">
                    <a:lnL>
                      <a:noFill/>
                    </a:lnL>
                    <a:lnR>
                      <a:noFill/>
                    </a:lnR>
                    <a:lnT>
                      <a:noFill/>
                    </a:lnT>
                    <a:lnB>
                      <a:noFill/>
                    </a:lnB>
                    <a:solidFill>
                      <a:srgbClr val="B6DDE8"/>
                    </a:solidFill>
                  </a:tcPr>
                </a:tc>
                <a:tc hMerge="1">
                  <a:txBody>
                    <a:bodyPr/>
                    <a:lstStyle/>
                    <a:p>
                      <a:endParaRPr lang="sk-SK"/>
                    </a:p>
                  </a:txBody>
                  <a:tcPr/>
                </a:tc>
                <a:tc hMerge="1">
                  <a:txBody>
                    <a:bodyPr/>
                    <a:lstStyle/>
                    <a:p>
                      <a:endParaRPr lang="sk-SK"/>
                    </a:p>
                  </a:txBody>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B6DDE8"/>
                    </a:solidFill>
                  </a:tcPr>
                </a:tc>
              </a:tr>
              <a:tr h="261953">
                <a:tc>
                  <a:txBody>
                    <a:bodyPr/>
                    <a:lstStyle/>
                    <a:p>
                      <a:pPr algn="l" fontAlgn="b"/>
                      <a:r>
                        <a:rPr lang="sk-SK" sz="1400" b="1" i="0" u="none" strike="noStrike">
                          <a:solidFill>
                            <a:srgbClr val="000000"/>
                          </a:solidFill>
                          <a:latin typeface="Calibri"/>
                        </a:rPr>
                        <a:t>Feldek</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r>
                        <a:rPr lang="sk-SK" sz="1400" b="1" i="0" u="sng" strike="noStrike" dirty="0" smtClean="0">
                          <a:solidFill>
                            <a:srgbClr val="FF0000"/>
                          </a:solidFill>
                          <a:latin typeface="Calibri"/>
                        </a:rPr>
                        <a:t>Avangarda- konkrétisti</a:t>
                      </a:r>
                      <a:endParaRPr lang="sk-SK" sz="1400" b="1" i="0" u="sng"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sng" strike="noStrike" dirty="0">
                        <a:solidFill>
                          <a:srgbClr val="FF0000"/>
                        </a:solidFill>
                        <a:latin typeface="Calibri"/>
                      </a:endParaRPr>
                    </a:p>
                  </a:txBody>
                  <a:tcPr marL="9525" marR="9525" marT="9525" marB="0" anchor="b">
                    <a:lnL>
                      <a:noFill/>
                    </a:lnL>
                    <a:lnR>
                      <a:noFill/>
                    </a:lnR>
                    <a:lnT>
                      <a:noFill/>
                    </a:lnT>
                    <a:lnB>
                      <a:noFill/>
                    </a:lnB>
                  </a:tcPr>
                </a:tc>
                <a:tc gridSpan="3">
                  <a:txBody>
                    <a:bodyPr/>
                    <a:lstStyle/>
                    <a:p>
                      <a:pPr algn="l" fontAlgn="b"/>
                      <a:r>
                        <a:rPr lang="sk-SK" sz="1400" b="1" i="0" u="sng" strike="noStrike" dirty="0">
                          <a:solidFill>
                            <a:srgbClr val="FF0000"/>
                          </a:solidFill>
                          <a:latin typeface="Calibri"/>
                        </a:rPr>
                        <a:t>zakladatel Trnavskej skupiny</a:t>
                      </a:r>
                    </a:p>
                  </a:txBody>
                  <a:tcPr marL="9525" marR="9525" marT="9525" marB="0" anchor="b">
                    <a:lnL>
                      <a:noFill/>
                    </a:lnL>
                    <a:lnR>
                      <a:noFill/>
                    </a:lnR>
                    <a:lnT>
                      <a:noFill/>
                    </a:lnT>
                    <a:lnB>
                      <a:noFill/>
                    </a:lnB>
                    <a:solidFill>
                      <a:srgbClr val="FCD5B4"/>
                    </a:solidFill>
                  </a:tcPr>
                </a:tc>
                <a:tc hMerge="1">
                  <a:txBody>
                    <a:bodyPr/>
                    <a:lstStyle/>
                    <a:p>
                      <a:endParaRPr lang="sk-SK"/>
                    </a:p>
                  </a:txBody>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sk-SK" sz="1400" b="1" i="0" u="none" strike="noStrike" dirty="0">
                          <a:solidFill>
                            <a:srgbClr val="000000"/>
                          </a:solidFill>
                          <a:latin typeface="Calibri"/>
                        </a:rPr>
                        <a:t>Jediný slaný dom</a:t>
                      </a:r>
                    </a:p>
                  </a:txBody>
                  <a:tcPr marL="9525" marR="9525" marT="9525" marB="0" anchor="b">
                    <a:lnL>
                      <a:noFill/>
                    </a:lnL>
                    <a:lnR>
                      <a:noFill/>
                    </a:lnR>
                    <a:lnT>
                      <a:noFill/>
                    </a:lnT>
                    <a:lnB>
                      <a:noFill/>
                    </a:lnB>
                    <a:solidFill>
                      <a:srgbClr val="B6DDE8"/>
                    </a:solidFill>
                  </a:tcPr>
                </a:tc>
                <a:tc hMerge="1">
                  <a:txBody>
                    <a:bodyPr/>
                    <a:lstStyle/>
                    <a:p>
                      <a:endParaRPr lang="sk-SK"/>
                    </a:p>
                  </a:txBody>
                  <a:tcPr/>
                </a:tc>
                <a:tc gridSpan="2">
                  <a:txBody>
                    <a:bodyPr/>
                    <a:lstStyle/>
                    <a:p>
                      <a:pPr algn="l" fontAlgn="b"/>
                      <a:r>
                        <a:rPr lang="sk-SK" sz="1400" b="1" i="0" u="none" strike="noStrike" dirty="0">
                          <a:solidFill>
                            <a:srgbClr val="000000"/>
                          </a:solidFill>
                          <a:latin typeface="Calibri"/>
                        </a:rPr>
                        <a:t>scenár k Perinbabe</a:t>
                      </a:r>
                    </a:p>
                  </a:txBody>
                  <a:tcPr marL="9525" marR="9525" marT="9525" marB="0" anchor="b">
                    <a:lnL>
                      <a:noFill/>
                    </a:lnL>
                    <a:lnR>
                      <a:noFill/>
                    </a:lnR>
                    <a:lnT>
                      <a:noFill/>
                    </a:lnT>
                    <a:lnB>
                      <a:noFill/>
                    </a:lnB>
                    <a:solidFill>
                      <a:srgbClr val="B6DDE8"/>
                    </a:solidFill>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sk-SK" sz="1400" b="1" i="0" u="sng" strike="noStrike" dirty="0">
                          <a:solidFill>
                            <a:srgbClr val="FF0000"/>
                          </a:solidFill>
                          <a:latin typeface="Calibri"/>
                        </a:rPr>
                        <a:t>OSAMELí BEŽCI</a:t>
                      </a:r>
                    </a:p>
                  </a:txBody>
                  <a:tcPr marL="9525" marR="9525" marT="9525" marB="0" anchor="b">
                    <a:lnL>
                      <a:noFill/>
                    </a:lnL>
                    <a:lnR>
                      <a:noFill/>
                    </a:lnR>
                    <a:lnT>
                      <a:noFill/>
                    </a:lnT>
                    <a:lnB>
                      <a:noFill/>
                    </a:lnB>
                    <a:solidFill>
                      <a:srgbClr val="FFFF00"/>
                    </a:solidFill>
                  </a:tcPr>
                </a:tc>
                <a:tc hMerge="1">
                  <a:txBody>
                    <a:bodyPr/>
                    <a:lstStyle/>
                    <a:p>
                      <a:endParaRPr lang="sk-SK"/>
                    </a:p>
                  </a:txBody>
                  <a:tcPr/>
                </a:tc>
                <a:tc gridSpan="3">
                  <a:txBody>
                    <a:bodyPr/>
                    <a:lstStyle/>
                    <a:p>
                      <a:pPr algn="l" fontAlgn="b"/>
                      <a:r>
                        <a:rPr lang="sk-SK" sz="1400" b="1" i="0" u="sng" strike="noStrike" dirty="0">
                          <a:solidFill>
                            <a:srgbClr val="FF0000"/>
                          </a:solidFill>
                          <a:latin typeface="Calibri"/>
                        </a:rPr>
                        <a:t>Laučík, Štrpka, Repka/behalí maraton</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sk-SK" sz="1400" b="1" i="0" u="none" strike="noStrike">
                          <a:solidFill>
                            <a:srgbClr val="000000"/>
                          </a:solidFill>
                          <a:latin typeface="Calibri"/>
                        </a:rPr>
                        <a:t>písali inak ako ostatní</a:t>
                      </a:r>
                    </a:p>
                  </a:txBody>
                  <a:tcPr marL="9525" marR="9525" marT="9525" marB="0" anchor="b">
                    <a:lnL>
                      <a:noFill/>
                    </a:lnL>
                    <a:lnR>
                      <a:noFill/>
                    </a:lnR>
                    <a:lnT>
                      <a:noFill/>
                    </a:lnT>
                    <a:lnB>
                      <a:noFill/>
                    </a:lnB>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a:txBody>
                    <a:bodyPr/>
                    <a:lstStyle/>
                    <a:p>
                      <a:pPr algn="l" fontAlgn="b"/>
                      <a:r>
                        <a:rPr lang="sk-SK" sz="1400" b="1"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k-SK" sz="1400" b="1" i="0" u="none" strike="noStrike">
                          <a:solidFill>
                            <a:srgbClr val="000000"/>
                          </a:solidFill>
                          <a:latin typeface="Calibri"/>
                        </a:rPr>
                        <a:t>poppoézia</a:t>
                      </a:r>
                    </a:p>
                  </a:txBody>
                  <a:tcPr marL="9525" marR="9525" marT="9525" marB="0" anchor="b">
                    <a:lnL>
                      <a:noFill/>
                    </a:lnL>
                    <a:lnR>
                      <a:noFill/>
                    </a:lnR>
                    <a:lnT>
                      <a:noFill/>
                    </a:lnT>
                    <a:lnB>
                      <a:noFill/>
                    </a:lnB>
                    <a:solidFill>
                      <a:srgbClr val="92D050"/>
                    </a:solidFill>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261953">
                <a:tc gridSpan="2">
                  <a:txBody>
                    <a:bodyPr/>
                    <a:lstStyle/>
                    <a:p>
                      <a:pPr algn="l" fontAlgn="b"/>
                      <a:r>
                        <a:rPr lang="sk-SK" sz="1400" b="1" i="0" u="sng" strike="noStrike" dirty="0">
                          <a:solidFill>
                            <a:srgbClr val="FF0000"/>
                          </a:solidFill>
                          <a:latin typeface="Calibri"/>
                        </a:rPr>
                        <a:t>Peteraj, Filan</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sk-SK"/>
                    </a:p>
                  </a:txBody>
                  <a:tcPr/>
                </a:tc>
                <a:tc gridSpan="3">
                  <a:txBody>
                    <a:bodyPr/>
                    <a:lstStyle/>
                    <a:p>
                      <a:pPr algn="l" fontAlgn="b"/>
                      <a:r>
                        <a:rPr lang="sk-SK" sz="1400" b="1" i="0" u="sng" strike="noStrike" dirty="0">
                          <a:solidFill>
                            <a:srgbClr val="FF0000"/>
                          </a:solidFill>
                          <a:latin typeface="Calibri"/>
                        </a:rPr>
                        <a:t>texty populárnych  piesni píšu</a:t>
                      </a:r>
                    </a:p>
                  </a:txBody>
                  <a:tcPr marL="9525" marR="9525" marT="9525" marB="0" anchor="b">
                    <a:lnL>
                      <a:noFill/>
                    </a:lnL>
                    <a:lnR>
                      <a:noFill/>
                    </a:lnR>
                    <a:lnT>
                      <a:noFill/>
                    </a:lnT>
                    <a:lnB>
                      <a:noFill/>
                    </a:lnB>
                  </a:tcPr>
                </a:tc>
                <a:tc hMerge="1">
                  <a:txBody>
                    <a:bodyPr/>
                    <a:lstStyle/>
                    <a:p>
                      <a:endParaRPr lang="sk-SK"/>
                    </a:p>
                  </a:txBody>
                  <a:tcPr/>
                </a:tc>
                <a:tc hMerge="1">
                  <a:txBody>
                    <a:bodyPr/>
                    <a:lstStyle/>
                    <a:p>
                      <a:endParaRPr lang="sk-SK"/>
                    </a:p>
                  </a:txBody>
                  <a:tcPr/>
                </a:tc>
                <a:tc>
                  <a:txBody>
                    <a:bodyPr/>
                    <a:lstStyle/>
                    <a:p>
                      <a:pPr algn="l" fontAlgn="b"/>
                      <a:endParaRPr lang="sk-SK"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sk-SK"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sk-SK" sz="800" b="1"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026568" cy="1210146"/>
          </a:xfrm>
        </p:spPr>
        <p:style>
          <a:lnRef idx="1">
            <a:schemeClr val="accent4"/>
          </a:lnRef>
          <a:fillRef idx="2">
            <a:schemeClr val="accent4"/>
          </a:fillRef>
          <a:effectRef idx="1">
            <a:schemeClr val="accent4"/>
          </a:effectRef>
          <a:fontRef idx="minor">
            <a:schemeClr val="dk1"/>
          </a:fontRef>
        </p:style>
        <p:txBody>
          <a:bodyPr>
            <a:normAutofit/>
          </a:bodyPr>
          <a:lstStyle/>
          <a:p>
            <a:r>
              <a:rPr lang="sk-SK" sz="2800" dirty="0" smtClean="0"/>
              <a:t>Próza po 1945</a:t>
            </a:r>
            <a:endParaRPr lang="sk-SK" sz="28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Autofit/>
          </a:bodyPr>
          <a:lstStyle/>
          <a:p>
            <a:pPr>
              <a:buNone/>
            </a:pPr>
            <a:r>
              <a:rPr lang="sk-SK" sz="2000" b="1" dirty="0" smtClean="0">
                <a:solidFill>
                  <a:srgbClr val="FF0000"/>
                </a:solidFill>
              </a:rPr>
              <a:t>Alfonz Bednár</a:t>
            </a:r>
            <a:r>
              <a:rPr lang="sk-SK" sz="2000" b="1" dirty="0" smtClean="0"/>
              <a:t> </a:t>
            </a:r>
            <a:r>
              <a:rPr lang="sk-SK" sz="2000" dirty="0" smtClean="0"/>
              <a:t>- </a:t>
            </a:r>
            <a:r>
              <a:rPr lang="sk-SK" sz="2000" b="1" dirty="0" smtClean="0">
                <a:solidFill>
                  <a:schemeClr val="tx2"/>
                </a:solidFill>
              </a:rPr>
              <a:t>Sklenený vrch</a:t>
            </a:r>
            <a:r>
              <a:rPr lang="sk-SK" sz="2000" dirty="0" smtClean="0">
                <a:solidFill>
                  <a:schemeClr val="tx2"/>
                </a:solidFill>
              </a:rPr>
              <a:t> </a:t>
            </a:r>
            <a:r>
              <a:rPr lang="sk-SK" sz="2000" b="1" dirty="0" smtClean="0"/>
              <a:t>denník spomienky SNP</a:t>
            </a:r>
          </a:p>
          <a:p>
            <a:pPr>
              <a:buNone/>
            </a:pPr>
            <a:r>
              <a:rPr lang="sk-SK" sz="2000" b="1" dirty="0" smtClean="0">
                <a:solidFill>
                  <a:srgbClr val="FF0000"/>
                </a:solidFill>
              </a:rPr>
              <a:t>Dominik</a:t>
            </a:r>
            <a:r>
              <a:rPr lang="sk-SK" sz="2000" dirty="0" smtClean="0">
                <a:solidFill>
                  <a:srgbClr val="FF0000"/>
                </a:solidFill>
              </a:rPr>
              <a:t> </a:t>
            </a:r>
            <a:r>
              <a:rPr lang="sk-SK" sz="2000" b="1" dirty="0" smtClean="0">
                <a:solidFill>
                  <a:srgbClr val="FF0000"/>
                </a:solidFill>
              </a:rPr>
              <a:t>Tatarka</a:t>
            </a:r>
            <a:r>
              <a:rPr lang="sk-SK" sz="2000" dirty="0" smtClean="0">
                <a:solidFill>
                  <a:srgbClr val="FF0000"/>
                </a:solidFill>
              </a:rPr>
              <a:t> --</a:t>
            </a:r>
            <a:r>
              <a:rPr lang="sk-SK" sz="2000" b="1" dirty="0" smtClean="0">
                <a:solidFill>
                  <a:schemeClr val="tx2"/>
                </a:solidFill>
              </a:rPr>
              <a:t>Farská republika</a:t>
            </a:r>
            <a:r>
              <a:rPr lang="sk-SK" sz="2000" dirty="0" smtClean="0"/>
              <a:t> </a:t>
            </a:r>
            <a:r>
              <a:rPr lang="sk-SK" sz="2000" b="1" dirty="0" smtClean="0"/>
              <a:t>pomery v českonslovenskom štáte</a:t>
            </a:r>
            <a:r>
              <a:rPr lang="sk-SK" sz="2000" dirty="0" smtClean="0"/>
              <a:t> </a:t>
            </a:r>
          </a:p>
          <a:p>
            <a:pPr>
              <a:buNone/>
            </a:pPr>
            <a:r>
              <a:rPr lang="sk-SK" sz="2000" b="1" dirty="0" smtClean="0">
                <a:solidFill>
                  <a:srgbClr val="FF0000"/>
                </a:solidFill>
              </a:rPr>
              <a:t>Ladislav Mňačko</a:t>
            </a:r>
            <a:r>
              <a:rPr lang="sk-SK" sz="2000" dirty="0" smtClean="0">
                <a:solidFill>
                  <a:srgbClr val="FF0000"/>
                </a:solidFill>
              </a:rPr>
              <a:t> -  </a:t>
            </a:r>
            <a:r>
              <a:rPr lang="sk-SK" sz="2000" b="1" dirty="0" smtClean="0">
                <a:solidFill>
                  <a:schemeClr val="tx2"/>
                </a:solidFill>
              </a:rPr>
              <a:t>Smrť sa volá Engelichen</a:t>
            </a:r>
            <a:r>
              <a:rPr lang="sk-SK" sz="2000" dirty="0" smtClean="0">
                <a:solidFill>
                  <a:schemeClr val="tx2"/>
                </a:solidFill>
              </a:rPr>
              <a:t> </a:t>
            </a:r>
            <a:r>
              <a:rPr lang="sk-SK" sz="2000" b="1" dirty="0" smtClean="0"/>
              <a:t> </a:t>
            </a:r>
            <a:r>
              <a:rPr lang="sk-SK" sz="2000" dirty="0" smtClean="0"/>
              <a:t> </a:t>
            </a:r>
            <a:r>
              <a:rPr lang="sk-SK" sz="2000" b="1" dirty="0" smtClean="0"/>
              <a:t>pravdivý obraz partizánov</a:t>
            </a:r>
            <a:r>
              <a:rPr lang="sk-SK" sz="2000" dirty="0" smtClean="0"/>
              <a:t> </a:t>
            </a:r>
            <a:r>
              <a:rPr lang="sk-SK" sz="2000" b="1" dirty="0" smtClean="0"/>
              <a:t> ,</a:t>
            </a:r>
            <a:r>
              <a:rPr lang="sk-SK" sz="2000" dirty="0" smtClean="0"/>
              <a:t> </a:t>
            </a:r>
            <a:r>
              <a:rPr lang="sk-SK" sz="2000" b="1" dirty="0" smtClean="0"/>
              <a:t>ideálny hrdinovia</a:t>
            </a:r>
            <a:r>
              <a:rPr lang="sk-SK" sz="2000" dirty="0" smtClean="0"/>
              <a:t>  </a:t>
            </a:r>
            <a:r>
              <a:rPr lang="sk-SK" sz="2000" b="1" u="sng" dirty="0" smtClean="0">
                <a:solidFill>
                  <a:srgbClr val="FF0000"/>
                </a:solidFill>
              </a:rPr>
              <a:t>Ako chutí moc</a:t>
            </a:r>
          </a:p>
          <a:p>
            <a:pPr>
              <a:buNone/>
            </a:pPr>
            <a:r>
              <a:rPr lang="sk-SK" sz="2000" b="1" dirty="0" smtClean="0">
                <a:solidFill>
                  <a:srgbClr val="FF0000"/>
                </a:solidFill>
              </a:rPr>
              <a:t>Vladimír Mináč</a:t>
            </a:r>
            <a:r>
              <a:rPr lang="sk-SK" sz="2000" dirty="0" smtClean="0">
                <a:solidFill>
                  <a:srgbClr val="FF0000"/>
                </a:solidFill>
              </a:rPr>
              <a:t> </a:t>
            </a:r>
            <a:r>
              <a:rPr lang="sk-SK" sz="2000" dirty="0" smtClean="0"/>
              <a:t>- </a:t>
            </a:r>
            <a:r>
              <a:rPr lang="sk-SK" sz="2000" b="1" dirty="0" smtClean="0">
                <a:solidFill>
                  <a:schemeClr val="tx2"/>
                </a:solidFill>
              </a:rPr>
              <a:t>Smrť chodí po horách</a:t>
            </a:r>
            <a:r>
              <a:rPr lang="sk-SK" sz="2000" dirty="0" smtClean="0">
                <a:solidFill>
                  <a:schemeClr val="tx2"/>
                </a:solidFill>
              </a:rPr>
              <a:t> </a:t>
            </a:r>
            <a:r>
              <a:rPr lang="sk-SK" sz="2000" b="1" dirty="0" smtClean="0"/>
              <a:t>spomienky z koncentračného tábora</a:t>
            </a:r>
            <a:r>
              <a:rPr lang="sk-SK" sz="2000" dirty="0" smtClean="0"/>
              <a:t> </a:t>
            </a:r>
            <a:r>
              <a:rPr lang="sk-SK" sz="2000" b="1" dirty="0" smtClean="0"/>
              <a:t> </a:t>
            </a:r>
            <a:r>
              <a:rPr lang="sk-SK" sz="2000" dirty="0" smtClean="0"/>
              <a:t> </a:t>
            </a:r>
            <a:endParaRPr lang="sk-SK" sz="2000" b="1" dirty="0" smtClean="0"/>
          </a:p>
          <a:p>
            <a:pPr>
              <a:buNone/>
            </a:pPr>
            <a:r>
              <a:rPr lang="sk-SK" sz="2000" b="1" dirty="0" smtClean="0">
                <a:solidFill>
                  <a:srgbClr val="FF0000"/>
                </a:solidFill>
              </a:rPr>
              <a:t>Rudolf </a:t>
            </a:r>
            <a:r>
              <a:rPr lang="sk-SK" sz="2000" dirty="0" smtClean="0">
                <a:solidFill>
                  <a:srgbClr val="FF0000"/>
                </a:solidFill>
              </a:rPr>
              <a:t> </a:t>
            </a:r>
            <a:r>
              <a:rPr lang="sk-SK" sz="2000" b="1" dirty="0" smtClean="0">
                <a:solidFill>
                  <a:srgbClr val="FF0000"/>
                </a:solidFill>
              </a:rPr>
              <a:t>Jašík</a:t>
            </a:r>
            <a:r>
              <a:rPr lang="sk-SK" sz="2000" dirty="0" smtClean="0">
                <a:solidFill>
                  <a:srgbClr val="FF0000"/>
                </a:solidFill>
              </a:rPr>
              <a:t> - </a:t>
            </a:r>
            <a:r>
              <a:rPr lang="sk-SK" sz="2000" b="1" dirty="0" smtClean="0">
                <a:solidFill>
                  <a:schemeClr val="tx2"/>
                </a:solidFill>
              </a:rPr>
              <a:t>Námestie svätej Alžbety</a:t>
            </a:r>
            <a:r>
              <a:rPr lang="sk-SK" sz="2000" dirty="0" smtClean="0">
                <a:solidFill>
                  <a:schemeClr val="tx2"/>
                </a:solidFill>
              </a:rPr>
              <a:t> </a:t>
            </a:r>
            <a:r>
              <a:rPr lang="sk-SK" sz="2000" b="1" dirty="0" smtClean="0"/>
              <a:t> </a:t>
            </a:r>
            <a:r>
              <a:rPr lang="sk-SK" sz="2000" dirty="0" smtClean="0"/>
              <a:t> </a:t>
            </a:r>
            <a:r>
              <a:rPr lang="sk-SK" sz="2000" b="1" dirty="0" smtClean="0"/>
              <a:t>židovská tématika</a:t>
            </a:r>
          </a:p>
          <a:p>
            <a:pPr>
              <a:buNone/>
            </a:pPr>
            <a:r>
              <a:rPr lang="sk-SK" sz="2000" b="1" dirty="0" smtClean="0">
                <a:solidFill>
                  <a:srgbClr val="FF0000"/>
                </a:solidFill>
              </a:rPr>
              <a:t>Peter</a:t>
            </a:r>
            <a:r>
              <a:rPr lang="sk-SK" sz="2000" dirty="0" smtClean="0">
                <a:solidFill>
                  <a:srgbClr val="FF0000"/>
                </a:solidFill>
              </a:rPr>
              <a:t> </a:t>
            </a:r>
            <a:r>
              <a:rPr lang="sk-SK" sz="2000" b="1" dirty="0" smtClean="0">
                <a:solidFill>
                  <a:srgbClr val="FF0000"/>
                </a:solidFill>
              </a:rPr>
              <a:t>Jaroš</a:t>
            </a:r>
            <a:r>
              <a:rPr lang="sk-SK" sz="2000" dirty="0" smtClean="0">
                <a:solidFill>
                  <a:srgbClr val="FF0000"/>
                </a:solidFill>
              </a:rPr>
              <a:t>  - </a:t>
            </a:r>
            <a:r>
              <a:rPr lang="sk-SK" sz="2000" b="1" dirty="0" smtClean="0">
                <a:solidFill>
                  <a:schemeClr val="tx2"/>
                </a:solidFill>
              </a:rPr>
              <a:t>Tisíc ročná včela</a:t>
            </a:r>
            <a:r>
              <a:rPr lang="sk-SK" sz="2000" dirty="0" smtClean="0">
                <a:solidFill>
                  <a:schemeClr val="tx2"/>
                </a:solidFill>
              </a:rPr>
              <a:t> </a:t>
            </a:r>
            <a:r>
              <a:rPr lang="sk-SK" sz="2000" b="1" u="sng" dirty="0" smtClean="0">
                <a:solidFill>
                  <a:srgbClr val="FF0000"/>
                </a:solidFill>
              </a:rPr>
              <a:t>generačný</a:t>
            </a:r>
            <a:r>
              <a:rPr lang="sk-SK" sz="2000" b="1" dirty="0" smtClean="0"/>
              <a:t> román</a:t>
            </a:r>
            <a:r>
              <a:rPr lang="sk-SK" sz="2000" dirty="0" smtClean="0"/>
              <a:t> </a:t>
            </a:r>
            <a:r>
              <a:rPr lang="sk-SK" sz="2000" b="1" dirty="0" smtClean="0"/>
              <a:t>sleduje osudy troch generácii Pichandovcov</a:t>
            </a:r>
            <a:r>
              <a:rPr lang="sk-SK" sz="2000" dirty="0" smtClean="0"/>
              <a:t> </a:t>
            </a:r>
          </a:p>
          <a:p>
            <a:pPr>
              <a:buNone/>
            </a:pPr>
            <a:r>
              <a:rPr lang="sk-SK" sz="2000" b="1" dirty="0" smtClean="0">
                <a:solidFill>
                  <a:srgbClr val="FF0000"/>
                </a:solidFill>
              </a:rPr>
              <a:t>František Hečko</a:t>
            </a:r>
            <a:r>
              <a:rPr lang="sk-SK" sz="2000" dirty="0" smtClean="0">
                <a:solidFill>
                  <a:srgbClr val="FF0000"/>
                </a:solidFill>
              </a:rPr>
              <a:t>  </a:t>
            </a:r>
            <a:r>
              <a:rPr lang="sk-SK" sz="2000" dirty="0" smtClean="0">
                <a:solidFill>
                  <a:schemeClr val="tx2"/>
                </a:solidFill>
              </a:rPr>
              <a:t>- </a:t>
            </a:r>
            <a:r>
              <a:rPr lang="sk-SK" sz="2000" b="1" dirty="0" smtClean="0">
                <a:solidFill>
                  <a:schemeClr val="tx2"/>
                </a:solidFill>
              </a:rPr>
              <a:t>Červené víno</a:t>
            </a:r>
            <a:r>
              <a:rPr lang="sk-SK" sz="2000" dirty="0" smtClean="0">
                <a:solidFill>
                  <a:schemeClr val="tx2"/>
                </a:solidFill>
              </a:rPr>
              <a:t> </a:t>
            </a:r>
            <a:r>
              <a:rPr lang="sk-SK" sz="2000" b="1" dirty="0" smtClean="0"/>
              <a:t>osudy troch </a:t>
            </a:r>
            <a:r>
              <a:rPr lang="sk-SK" sz="2000" b="1" u="sng" dirty="0" smtClean="0">
                <a:solidFill>
                  <a:srgbClr val="FF0000"/>
                </a:solidFill>
              </a:rPr>
              <a:t>generácii</a:t>
            </a:r>
            <a:r>
              <a:rPr lang="sk-SK" sz="2000" b="1" dirty="0" smtClean="0"/>
              <a:t> Habdžovcov</a:t>
            </a:r>
            <a:r>
              <a:rPr lang="sk-SK" sz="2000" dirty="0" smtClean="0"/>
              <a:t> </a:t>
            </a:r>
            <a:r>
              <a:rPr lang="sk-SK" sz="2000" b="1" dirty="0" smtClean="0"/>
              <a:t> </a:t>
            </a:r>
            <a:r>
              <a:rPr lang="sk-SK" sz="2000" dirty="0" smtClean="0"/>
              <a:t> </a:t>
            </a:r>
            <a:r>
              <a:rPr lang="sk-SK" sz="2000" b="1" dirty="0" smtClean="0"/>
              <a:t>vo Vlčindole</a:t>
            </a:r>
            <a:r>
              <a:rPr lang="sk-SK" sz="2000" dirty="0" smtClean="0"/>
              <a:t> </a:t>
            </a:r>
          </a:p>
          <a:p>
            <a:pPr>
              <a:buNone/>
            </a:pPr>
            <a:r>
              <a:rPr lang="sk-SK" sz="2000" b="1" dirty="0" smtClean="0">
                <a:solidFill>
                  <a:srgbClr val="FF0000"/>
                </a:solidFill>
              </a:rPr>
              <a:t>Ladislav Ballek</a:t>
            </a:r>
            <a:r>
              <a:rPr lang="sk-SK" sz="2000" dirty="0" smtClean="0">
                <a:solidFill>
                  <a:srgbClr val="FF0000"/>
                </a:solidFill>
              </a:rPr>
              <a:t> - </a:t>
            </a:r>
            <a:r>
              <a:rPr lang="sk-SK" sz="2000" b="1" dirty="0" smtClean="0"/>
              <a:t>Pomocník</a:t>
            </a:r>
            <a:r>
              <a:rPr lang="sk-SK" sz="2000" dirty="0" smtClean="0"/>
              <a:t> </a:t>
            </a:r>
          </a:p>
          <a:p>
            <a:pPr>
              <a:buNone/>
            </a:pPr>
            <a:r>
              <a:rPr lang="sk-SK" sz="2000" b="1" dirty="0" smtClean="0">
                <a:solidFill>
                  <a:srgbClr val="FF0000"/>
                </a:solidFill>
              </a:rPr>
              <a:t>Vincent Śikula - </a:t>
            </a:r>
            <a:r>
              <a:rPr lang="sk-SK" sz="2000" dirty="0" smtClean="0">
                <a:solidFill>
                  <a:srgbClr val="FF0000"/>
                </a:solidFill>
              </a:rPr>
              <a:t> </a:t>
            </a:r>
            <a:r>
              <a:rPr lang="sk-SK" sz="2000" b="1" dirty="0" smtClean="0">
                <a:solidFill>
                  <a:schemeClr val="tx2"/>
                </a:solidFill>
              </a:rPr>
              <a:t>Majstri</a:t>
            </a:r>
            <a:r>
              <a:rPr lang="sk-SK" sz="2000" dirty="0" smtClean="0">
                <a:solidFill>
                  <a:schemeClr val="tx2"/>
                </a:solidFill>
              </a:rPr>
              <a:t>  </a:t>
            </a:r>
            <a:r>
              <a:rPr lang="sk-SK" sz="2000" b="1" dirty="0" smtClean="0"/>
              <a:t>Okoličné- miesto deju, hlavný hrdinovia</a:t>
            </a:r>
            <a:r>
              <a:rPr lang="sk-SK" sz="2000" dirty="0" smtClean="0"/>
              <a:t> </a:t>
            </a:r>
            <a:r>
              <a:rPr lang="sk-SK" sz="2000" b="1" dirty="0" smtClean="0"/>
              <a:t> </a:t>
            </a:r>
            <a:r>
              <a:rPr lang="sk-SK" sz="2000" dirty="0" smtClean="0"/>
              <a:t> </a:t>
            </a:r>
            <a:r>
              <a:rPr lang="sk-SK" sz="2000" b="1" dirty="0" smtClean="0"/>
              <a:t> </a:t>
            </a:r>
            <a:r>
              <a:rPr lang="sk-SK" sz="2000" dirty="0" smtClean="0"/>
              <a:t> </a:t>
            </a:r>
            <a:r>
              <a:rPr lang="sk-SK" sz="2000" b="1" dirty="0" smtClean="0"/>
              <a:t>Guldanovci vychýrení tesári</a:t>
            </a:r>
            <a:r>
              <a:rPr lang="sk-SK" sz="2000" dirty="0" smtClean="0"/>
              <a:t> </a:t>
            </a:r>
            <a:r>
              <a:rPr lang="sk-SK" sz="2000" b="1" dirty="0" smtClean="0"/>
              <a:t> </a:t>
            </a:r>
            <a:r>
              <a:rPr lang="sk-SK" sz="2000" dirty="0" smtClean="0"/>
              <a:t> </a:t>
            </a:r>
            <a:r>
              <a:rPr lang="sk-SK" sz="2000" b="1" dirty="0" smtClean="0"/>
              <a:t> </a:t>
            </a:r>
            <a:r>
              <a:rPr lang="sk-SK" sz="2000" dirty="0" smtClean="0"/>
              <a:t> </a:t>
            </a:r>
            <a:r>
              <a:rPr lang="sk-SK" sz="2000" b="1" dirty="0" smtClean="0"/>
              <a:t> </a:t>
            </a:r>
            <a:r>
              <a:rPr lang="sk-SK" sz="2000" dirty="0" smtClean="0"/>
              <a:t> </a:t>
            </a:r>
            <a:r>
              <a:rPr lang="sk-SK" sz="2000" b="1" dirty="0" smtClean="0"/>
              <a:t> </a:t>
            </a:r>
            <a:endParaRPr lang="sk-SK" sz="2000" dirty="0"/>
          </a:p>
        </p:txBody>
      </p:sp>
      <p:sp>
        <p:nvSpPr>
          <p:cNvPr id="4" name="Rectangle 3"/>
          <p:cNvSpPr/>
          <p:nvPr/>
        </p:nvSpPr>
        <p:spPr>
          <a:xfrm>
            <a:off x="3059832" y="188640"/>
            <a:ext cx="2952594"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sk-SK" b="1" dirty="0" smtClean="0"/>
              <a:t>tématika 2 svet,vojny a SNP</a:t>
            </a:r>
            <a:r>
              <a:rPr lang="sk-SK" dirty="0" smtClean="0"/>
              <a:t> </a:t>
            </a:r>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sk-SK" b="1" dirty="0" smtClean="0"/>
              <a:t>Július Satinský , Milan Lasica</a:t>
            </a:r>
            <a:br>
              <a:rPr lang="sk-SK" b="1" dirty="0" smtClean="0"/>
            </a:br>
            <a:r>
              <a:rPr lang="sk-SK" b="1" dirty="0" smtClean="0"/>
              <a:t>Stanislav Štepka</a:t>
            </a:r>
            <a:endParaRPr lang="sk-SK" b="1" dirty="0"/>
          </a:p>
        </p:txBody>
      </p:sp>
      <p:sp>
        <p:nvSpPr>
          <p:cNvPr id="3" name="Content Placeholder 2"/>
          <p:cNvSpPr>
            <a:spLocks noGrp="1"/>
          </p:cNvSpPr>
          <p:nvPr>
            <p:ph idx="1"/>
          </p:nvPr>
        </p:nvSpPr>
        <p:spPr>
          <a:xfrm>
            <a:off x="457200" y="1600201"/>
            <a:ext cx="8219256" cy="2044824"/>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r>
              <a:rPr lang="sk-SK" b="1" dirty="0" smtClean="0"/>
              <a:t>Zakladatelia intelektuálneho divadla. Vytvárali atmosféru paradoxov, postavy nemali konkrétne mená (Optimista, Pesimista,...).</a:t>
            </a:r>
          </a:p>
          <a:p>
            <a:r>
              <a:rPr lang="sk-SK" b="1" dirty="0" smtClean="0">
                <a:solidFill>
                  <a:schemeClr val="tx2"/>
                </a:solidFill>
              </a:rPr>
              <a:t>Tvorba</a:t>
            </a:r>
            <a:r>
              <a:rPr lang="sk-SK" b="1" dirty="0" smtClean="0"/>
              <a:t>: Paródia na dramatické hry</a:t>
            </a:r>
          </a:p>
          <a:p>
            <a:r>
              <a:rPr lang="sk-SK" b="1" dirty="0" smtClean="0">
                <a:solidFill>
                  <a:schemeClr val="tx2"/>
                </a:solidFill>
              </a:rPr>
              <a:t>Kabarety</a:t>
            </a:r>
            <a:r>
              <a:rPr lang="sk-SK" b="1" dirty="0" smtClean="0"/>
              <a:t>: Nikto nie je za dverami, Deň radosti,...</a:t>
            </a:r>
          </a:p>
          <a:p>
            <a:r>
              <a:rPr lang="sk-SK" b="1" dirty="0" smtClean="0"/>
              <a:t>Satinský: prostejší, poddajnejší, ľudskejší. Lasica: prísny, ironickejší, vzdelanec, sofitikovaný. Text nikdy nemal konkrétnu podobu, dotvárali ho na javisku.</a:t>
            </a:r>
          </a:p>
          <a:p>
            <a:endParaRPr lang="sk-SK" dirty="0"/>
          </a:p>
        </p:txBody>
      </p:sp>
      <p:sp>
        <p:nvSpPr>
          <p:cNvPr id="4" name="Rectangle 3"/>
          <p:cNvSpPr/>
          <p:nvPr/>
        </p:nvSpPr>
        <p:spPr>
          <a:xfrm rot="10800000" flipV="1">
            <a:off x="1331640" y="3757769"/>
            <a:ext cx="7128792" cy="1200329"/>
          </a:xfrm>
          <a:prstGeom prst="rect">
            <a:avLst/>
          </a:prstGeom>
        </p:spPr>
        <p:txBody>
          <a:bodyPr wrap="square">
            <a:spAutoFit/>
          </a:bodyPr>
          <a:lstStyle/>
          <a:p>
            <a:endParaRPr lang="sk-SK" b="1" dirty="0" smtClean="0">
              <a:solidFill>
                <a:schemeClr val="tx2"/>
              </a:solidFill>
            </a:endParaRPr>
          </a:p>
          <a:p>
            <a:r>
              <a:rPr lang="sk-SK" b="1" dirty="0" smtClean="0">
                <a:solidFill>
                  <a:schemeClr val="tx2"/>
                </a:solidFill>
              </a:rPr>
              <a:t>1963 založené Radošinské naivné divadlo – Stanislav Štepka </a:t>
            </a:r>
          </a:p>
          <a:p>
            <a:endParaRPr lang="sk-SK" b="1" dirty="0" smtClean="0">
              <a:solidFill>
                <a:schemeClr val="tx2"/>
              </a:solidFill>
            </a:endParaRPr>
          </a:p>
          <a:p>
            <a:endParaRPr lang="sk-SK" b="1" dirty="0">
              <a:solidFill>
                <a:schemeClr val="tx2"/>
              </a:solidFill>
            </a:endParaRPr>
          </a:p>
        </p:txBody>
      </p:sp>
      <p:sp>
        <p:nvSpPr>
          <p:cNvPr id="6" name="Rectangle 5"/>
          <p:cNvSpPr/>
          <p:nvPr/>
        </p:nvSpPr>
        <p:spPr>
          <a:xfrm>
            <a:off x="395536" y="4509120"/>
            <a:ext cx="847868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sk-SK" dirty="0" smtClean="0"/>
              <a:t>Protagonistami hier sú drobní hrdinovia, ktorí vnímajú svet detsky, priamym spôsobom, a tak prenikavo odhalia jeho absurdnosť a abnormalitu. Ich naivnosť nie je hlúpa, prízemná, je to ľudová múdrosť prefíkaných šašov a klaunov. Hry píše a hrá spisovným jazykom, v radošinskom nárečí a mestský žargon.</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922114"/>
          </a:xfrm>
        </p:spPr>
        <p:style>
          <a:lnRef idx="1">
            <a:schemeClr val="accent2"/>
          </a:lnRef>
          <a:fillRef idx="2">
            <a:schemeClr val="accent2"/>
          </a:fillRef>
          <a:effectRef idx="1">
            <a:schemeClr val="accent2"/>
          </a:effectRef>
          <a:fontRef idx="minor">
            <a:schemeClr val="dk1"/>
          </a:fontRef>
        </p:style>
        <p:txBody>
          <a:bodyPr/>
          <a:lstStyle/>
          <a:p>
            <a:r>
              <a:rPr lang="sk-SK" dirty="0" smtClean="0">
                <a:latin typeface="AR BLANCA" pitchFamily="2" charset="0"/>
              </a:rPr>
              <a:t>Staroveká literatúra</a:t>
            </a:r>
            <a:endParaRPr lang="sk-SK" dirty="0">
              <a:latin typeface="AR BLANCA" pitchFamily="2" charset="0"/>
            </a:endParaRPr>
          </a:p>
        </p:txBody>
      </p:sp>
      <p:sp>
        <p:nvSpPr>
          <p:cNvPr id="3" name="Content Placeholder 2"/>
          <p:cNvSpPr>
            <a:spLocks noGrp="1"/>
          </p:cNvSpPr>
          <p:nvPr>
            <p:ph idx="1"/>
          </p:nvPr>
        </p:nvSpPr>
        <p:spPr>
          <a:xfrm>
            <a:off x="251520" y="1340768"/>
            <a:ext cx="8712968" cy="5328592"/>
          </a:xfrm>
        </p:spPr>
        <p:style>
          <a:lnRef idx="2">
            <a:schemeClr val="accent6"/>
          </a:lnRef>
          <a:fillRef idx="1">
            <a:schemeClr val="lt1"/>
          </a:fillRef>
          <a:effectRef idx="0">
            <a:schemeClr val="accent6"/>
          </a:effectRef>
          <a:fontRef idx="minor">
            <a:schemeClr val="dk1"/>
          </a:fontRef>
        </p:style>
        <p:txBody>
          <a:bodyPr>
            <a:normAutofit fontScale="47500" lnSpcReduction="20000"/>
          </a:bodyPr>
          <a:lstStyle/>
          <a:p>
            <a:r>
              <a:rPr lang="sk-SK" b="1" u="sng" dirty="0">
                <a:solidFill>
                  <a:srgbClr val="FF0000"/>
                </a:solidFill>
              </a:rPr>
              <a:t>Písalo sa na papírus a doštičky, - klinové </a:t>
            </a:r>
            <a:r>
              <a:rPr lang="sk-SK" b="1" u="sng" dirty="0">
                <a:solidFill>
                  <a:schemeClr val="tx1"/>
                </a:solidFill>
              </a:rPr>
              <a:t>písmo</a:t>
            </a:r>
            <a:r>
              <a:rPr lang="sk-SK" b="1" dirty="0">
                <a:solidFill>
                  <a:schemeClr val="tx1"/>
                </a:solidFill>
              </a:rPr>
              <a:t>/písanie o bohoch a polobohoch</a:t>
            </a:r>
            <a:endParaRPr lang="sk-SK" dirty="0">
              <a:solidFill>
                <a:schemeClr val="tx1"/>
              </a:solidFill>
            </a:endParaRPr>
          </a:p>
          <a:p>
            <a:r>
              <a:rPr lang="sk-SK" b="1" dirty="0">
                <a:solidFill>
                  <a:schemeClr val="tx1"/>
                </a:solidFill>
              </a:rPr>
              <a:t>Písalo sa vo veršoch- veršovaná epika- má dej /lyrika, nemá dej/dráma</a:t>
            </a:r>
            <a:endParaRPr lang="sk-SK" dirty="0">
              <a:solidFill>
                <a:schemeClr val="tx1"/>
              </a:solidFill>
            </a:endParaRPr>
          </a:p>
          <a:p>
            <a:r>
              <a:rPr lang="sk-SK" b="1" dirty="0">
                <a:solidFill>
                  <a:schemeClr val="tx2"/>
                </a:solidFill>
              </a:rPr>
              <a:t>Indická</a:t>
            </a:r>
            <a:r>
              <a:rPr lang="sk-SK" b="1" dirty="0">
                <a:solidFill>
                  <a:schemeClr val="tx1"/>
                </a:solidFill>
              </a:rPr>
              <a:t> </a:t>
            </a:r>
            <a:r>
              <a:rPr lang="sk-SK" dirty="0">
                <a:solidFill>
                  <a:schemeClr val="tx1"/>
                </a:solidFill>
              </a:rPr>
              <a:t>- </a:t>
            </a:r>
            <a:r>
              <a:rPr lang="sk-SK" b="1" dirty="0">
                <a:solidFill>
                  <a:schemeClr val="tx1"/>
                </a:solidFill>
              </a:rPr>
              <a:t>kamasutra</a:t>
            </a:r>
            <a:endParaRPr lang="sk-SK" dirty="0">
              <a:solidFill>
                <a:schemeClr val="tx1"/>
              </a:solidFill>
            </a:endParaRPr>
          </a:p>
          <a:p>
            <a:r>
              <a:rPr lang="sk-SK" b="1" dirty="0">
                <a:solidFill>
                  <a:srgbClr val="0070C0"/>
                </a:solidFill>
              </a:rPr>
              <a:t>Orientálna</a:t>
            </a:r>
            <a:r>
              <a:rPr lang="sk-SK" dirty="0"/>
              <a:t> </a:t>
            </a:r>
            <a:r>
              <a:rPr lang="sk-SK" b="1" u="sng" dirty="0">
                <a:solidFill>
                  <a:srgbClr val="FF0000"/>
                </a:solidFill>
              </a:rPr>
              <a:t>Epos o Gilgamešovi</a:t>
            </a:r>
            <a:r>
              <a:rPr lang="sk-SK" u="sng" dirty="0">
                <a:solidFill>
                  <a:srgbClr val="FF0000"/>
                </a:solidFill>
              </a:rPr>
              <a:t>)Kráľ </a:t>
            </a:r>
            <a:r>
              <a:rPr lang="sk-SK" dirty="0"/>
              <a:t>Gilgameš bol vládcom, bol to poloboh </a:t>
            </a:r>
            <a:r>
              <a:rPr lang="sk-SK" dirty="0" smtClean="0"/>
              <a:t>/</a:t>
            </a:r>
            <a:r>
              <a:rPr lang="sk-SK" dirty="0" smtClean="0">
                <a:solidFill>
                  <a:srgbClr val="FF0000"/>
                </a:solidFill>
              </a:rPr>
              <a:t>najstaršie dielo  na svete</a:t>
            </a:r>
            <a:r>
              <a:rPr lang="sk-SK" dirty="0"/>
              <a:t/>
            </a:r>
            <a:br>
              <a:rPr lang="sk-SK" dirty="0"/>
            </a:br>
            <a:r>
              <a:rPr lang="sk-SK" b="1" dirty="0">
                <a:solidFill>
                  <a:srgbClr val="0070C0"/>
                </a:solidFill>
              </a:rPr>
              <a:t>Hebrejská</a:t>
            </a:r>
            <a:r>
              <a:rPr lang="sk-SK" dirty="0">
                <a:solidFill>
                  <a:srgbClr val="0070C0"/>
                </a:solidFill>
              </a:rPr>
              <a:t> </a:t>
            </a:r>
            <a:r>
              <a:rPr lang="sk-SK" b="1" dirty="0"/>
              <a:t>Biblia</a:t>
            </a:r>
            <a:r>
              <a:rPr lang="sk-SK" dirty="0"/>
              <a:t> (židovská , starý a  nový zákon)</a:t>
            </a:r>
          </a:p>
          <a:p>
            <a:r>
              <a:rPr lang="sk-SK" dirty="0"/>
              <a:t> </a:t>
            </a:r>
            <a:r>
              <a:rPr lang="sk-SK" b="1" dirty="0"/>
              <a:t>lyrika</a:t>
            </a:r>
            <a:r>
              <a:rPr lang="sk-SK" dirty="0"/>
              <a:t> </a:t>
            </a:r>
            <a:r>
              <a:rPr lang="sk-SK" b="1" dirty="0"/>
              <a:t>– bola spievaná, doprevádzala ju hudba</a:t>
            </a:r>
            <a:r>
              <a:rPr lang="sk-SK" dirty="0"/>
              <a:t> </a:t>
            </a:r>
            <a:endParaRPr lang="sk-SK" dirty="0" smtClean="0"/>
          </a:p>
          <a:p>
            <a:r>
              <a:rPr lang="sk-SK" dirty="0" smtClean="0"/>
              <a:t>Sapfo </a:t>
            </a:r>
            <a:r>
              <a:rPr lang="sk-SK" dirty="0"/>
              <a:t>– </a:t>
            </a:r>
            <a:r>
              <a:rPr lang="sk-SK" b="1" dirty="0"/>
              <a:t>Óda na Afroditu</a:t>
            </a:r>
            <a:r>
              <a:rPr lang="sk-SK" dirty="0"/>
              <a:t/>
            </a:r>
            <a:br>
              <a:rPr lang="sk-SK" dirty="0"/>
            </a:br>
            <a:r>
              <a:rPr lang="sk-SK" b="1" dirty="0">
                <a:solidFill>
                  <a:srgbClr val="0070C0"/>
                </a:solidFill>
              </a:rPr>
              <a:t>Rímska</a:t>
            </a:r>
            <a:r>
              <a:rPr lang="sk-SK" b="1" dirty="0"/>
              <a:t>. </a:t>
            </a:r>
            <a:r>
              <a:rPr lang="sk-SK" dirty="0"/>
              <a:t> </a:t>
            </a:r>
            <a:r>
              <a:rPr lang="sk-SK" b="1" dirty="0"/>
              <a:t>epika</a:t>
            </a:r>
            <a:r>
              <a:rPr lang="sk-SK" dirty="0"/>
              <a:t>  ( má dej) </a:t>
            </a:r>
          </a:p>
          <a:p>
            <a:r>
              <a:rPr lang="sk-SK" b="1" u="sng" dirty="0">
                <a:solidFill>
                  <a:srgbClr val="FF0000"/>
                </a:solidFill>
              </a:rPr>
              <a:t>Homér – Ilias, Odysea </a:t>
            </a:r>
          </a:p>
          <a:p>
            <a:r>
              <a:rPr lang="sk-SK" dirty="0"/>
              <a:t> Ezop </a:t>
            </a:r>
            <a:r>
              <a:rPr lang="sk-SK" b="1" dirty="0"/>
              <a:t>– Ezopove bájky</a:t>
            </a:r>
            <a:r>
              <a:rPr lang="sk-SK" dirty="0"/>
              <a:t>  ľudový rozprávač, kt. písal bájky/ ponaučenie</a:t>
            </a:r>
            <a:br>
              <a:rPr lang="sk-SK" dirty="0"/>
            </a:br>
            <a:r>
              <a:rPr lang="sk-SK" dirty="0"/>
              <a:t>- vystupujú tu zvieratá s ľudskými vlastnosťami</a:t>
            </a:r>
            <a:br>
              <a:rPr lang="sk-SK" dirty="0"/>
            </a:br>
            <a:r>
              <a:rPr lang="sk-SK" b="1" dirty="0">
                <a:solidFill>
                  <a:srgbClr val="0070C0"/>
                </a:solidFill>
              </a:rPr>
              <a:t>Grécka </a:t>
            </a:r>
            <a:r>
              <a:rPr lang="sk-SK" dirty="0">
                <a:solidFill>
                  <a:srgbClr val="0070C0"/>
                </a:solidFill>
              </a:rPr>
              <a:t>: </a:t>
            </a:r>
            <a:r>
              <a:rPr lang="sk-SK" dirty="0"/>
              <a:t>tragédia </a:t>
            </a:r>
            <a:r>
              <a:rPr lang="sk-SK" b="1" dirty="0">
                <a:solidFill>
                  <a:srgbClr val="FF0000"/>
                </a:solidFill>
              </a:rPr>
              <a:t>Sofokles – Antigona  </a:t>
            </a:r>
            <a:r>
              <a:rPr lang="sk-SK" dirty="0"/>
              <a:t>Antigona a Ismena mali dvoch bratov, ktorí sa zabili. Jedného z nich zakázal Kreón pochovať, ale Antigona ho pochovala a pristihli ju. Antigonu dal Kreón zavriež do hrobu, aby zomrela hladom. Kreónov syn Haimón, náčelník zboru a neskôr aj prorok Teiresias presviedčali Kreóna, aby odvolal svoj rozsudok. Kreón ho odvolal, až keď prorok vyslovil kliatbu a vtedy už bolo neskoro. Antigona sa v hrobke obesila, Haimón sa pri nej prebodol mecom a Haimónova matka(žena Kreóna) sa zo žiaľu tiež zabila.</a:t>
            </a:r>
          </a:p>
          <a:p>
            <a:r>
              <a:rPr lang="sk-SK" dirty="0"/>
              <a:t>Antická dráma (divadlo)</a:t>
            </a:r>
          </a:p>
          <a:p>
            <a:r>
              <a:rPr lang="sk-SK" b="1" u="sng" dirty="0">
                <a:solidFill>
                  <a:schemeClr val="accent6">
                    <a:lumMod val="75000"/>
                  </a:schemeClr>
                </a:solidFill>
              </a:rPr>
              <a:t>Antigona</a:t>
            </a:r>
            <a:r>
              <a:rPr lang="sk-SK" b="1" dirty="0"/>
              <a:t> je hrdinkou, lebo ako jediná sa odvážila vzoprieť Kreonovi, pretože považovala jeho rozhodnutie za porušenie ľudských zákonov; je morálnou víťazkou aj keď pri tom príde o život. </a:t>
            </a:r>
            <a:br>
              <a:rPr lang="sk-SK" b="1" dirty="0"/>
            </a:br>
            <a:r>
              <a:rPr lang="sk-SK" dirty="0"/>
              <a:t/>
            </a:r>
            <a:br>
              <a:rPr lang="sk-SK" dirty="0"/>
            </a:br>
            <a:r>
              <a:rPr lang="sk-SK" dirty="0"/>
              <a:t>Znaky:</a:t>
            </a:r>
            <a:br>
              <a:rPr lang="sk-SK" dirty="0"/>
            </a:br>
            <a:r>
              <a:rPr lang="sk-SK" dirty="0"/>
              <a:t>- hrá sa v amfiteátroch </a:t>
            </a:r>
            <a:br>
              <a:rPr lang="sk-SK" dirty="0"/>
            </a:br>
            <a:r>
              <a:rPr lang="sk-SK" dirty="0"/>
              <a:t>- hercami sú len muži</a:t>
            </a:r>
            <a:br>
              <a:rPr lang="sk-SK" dirty="0"/>
            </a:br>
            <a:r>
              <a:rPr lang="sk-SK" dirty="0"/>
              <a:t>- hrajú v maskách</a:t>
            </a:r>
            <a:br>
              <a:rPr lang="sk-SK" dirty="0"/>
            </a:br>
            <a:endParaRPr lang="sk-SK" dirty="0"/>
          </a:p>
          <a:p>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864096"/>
          </a:xfrm>
        </p:spPr>
        <p:style>
          <a:lnRef idx="1">
            <a:schemeClr val="accent1"/>
          </a:lnRef>
          <a:fillRef idx="2">
            <a:schemeClr val="accent1"/>
          </a:fillRef>
          <a:effectRef idx="1">
            <a:schemeClr val="accent1"/>
          </a:effectRef>
          <a:fontRef idx="minor">
            <a:schemeClr val="dk1"/>
          </a:fontRef>
        </p:style>
        <p:txBody>
          <a:bodyPr/>
          <a:lstStyle/>
          <a:p>
            <a:r>
              <a:rPr lang="sk-SK" b="1" dirty="0">
                <a:latin typeface="AR BLANCA" pitchFamily="2" charset="0"/>
              </a:rPr>
              <a:t>Stredoveká lit. (5. – </a:t>
            </a:r>
            <a:r>
              <a:rPr lang="sk-SK" b="1" dirty="0" smtClean="0">
                <a:latin typeface="AR BLANCA" pitchFamily="2" charset="0"/>
              </a:rPr>
              <a:t>14. </a:t>
            </a:r>
            <a:r>
              <a:rPr lang="sk-SK" b="1" dirty="0">
                <a:latin typeface="AR BLANCA" pitchFamily="2" charset="0"/>
              </a:rPr>
              <a:t>st.)</a:t>
            </a:r>
            <a:endParaRPr lang="sk-SK" dirty="0">
              <a:latin typeface="AR BLANCA" pitchFamily="2" charset="0"/>
            </a:endParaRPr>
          </a:p>
        </p:txBody>
      </p:sp>
      <p:sp>
        <p:nvSpPr>
          <p:cNvPr id="3" name="Content Placeholder 2"/>
          <p:cNvSpPr>
            <a:spLocks noGrp="1"/>
          </p:cNvSpPr>
          <p:nvPr>
            <p:ph idx="1"/>
          </p:nvPr>
        </p:nvSpPr>
        <p:spPr>
          <a:xfrm>
            <a:off x="251520" y="1196752"/>
            <a:ext cx="8712968" cy="5661248"/>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r>
              <a:rPr lang="sk-SK" b="1" dirty="0">
                <a:solidFill>
                  <a:srgbClr val="FF0000"/>
                </a:solidFill>
              </a:rPr>
              <a:t>feudálna náboženská literatúra:</a:t>
            </a:r>
            <a:endParaRPr lang="sk-SK" dirty="0">
              <a:solidFill>
                <a:srgbClr val="FF0000"/>
              </a:solidFill>
            </a:endParaRPr>
          </a:p>
          <a:p>
            <a:r>
              <a:rPr lang="sk-SK" dirty="0" smtClean="0"/>
              <a:t>Náboženská </a:t>
            </a:r>
            <a:r>
              <a:rPr lang="sk-SK" dirty="0"/>
              <a:t>legendy, životy svätcov</a:t>
            </a:r>
            <a:br>
              <a:rPr lang="sk-SK" dirty="0"/>
            </a:br>
            <a:r>
              <a:rPr lang="sk-SK" dirty="0" smtClean="0"/>
              <a:t> pri moci sú feudáli a cirkev → modli sa a pracuj, orientácia na nadpozemský život · </a:t>
            </a:r>
          </a:p>
          <a:p>
            <a:r>
              <a:rPr lang="sk-SK" dirty="0" smtClean="0"/>
              <a:t>hlavný hrdina – svätec (askéta = človek, ktorý si naschvál veci odopiera, trpí)) </a:t>
            </a:r>
            <a:endParaRPr lang="sk-SK" dirty="0"/>
          </a:p>
          <a:p>
            <a:r>
              <a:rPr lang="sk-SK" b="1" dirty="0">
                <a:solidFill>
                  <a:srgbClr val="FF0000"/>
                </a:solidFill>
              </a:rPr>
              <a:t>feudálna svetská literatúra:</a:t>
            </a:r>
            <a:endParaRPr lang="sk-SK" dirty="0">
              <a:solidFill>
                <a:srgbClr val="FF0000"/>
              </a:solidFill>
            </a:endParaRPr>
          </a:p>
          <a:p>
            <a:pPr lvl="0"/>
            <a:r>
              <a:rPr lang="sk-SK" dirty="0"/>
              <a:t>hlavný hrdina – rytier, oddaný panovníkovi; ospievanie panovníka, zidealizovaný</a:t>
            </a:r>
          </a:p>
          <a:p>
            <a:pPr lvl="0"/>
            <a:r>
              <a:rPr lang="sk-SK" b="1" u="sng" dirty="0">
                <a:solidFill>
                  <a:srgbClr val="FF0000"/>
                </a:solidFill>
              </a:rPr>
              <a:t>Svetská hrdiský epos: Pieseň o Rolandovi</a:t>
            </a:r>
          </a:p>
          <a:p>
            <a:r>
              <a:rPr lang="sk-SK" b="1" u="sng" dirty="0"/>
              <a:t>ZNAKY</a:t>
            </a:r>
            <a:r>
              <a:rPr lang="sk-SK" dirty="0"/>
              <a:t/>
            </a:r>
            <a:br>
              <a:rPr lang="sk-SK" dirty="0"/>
            </a:br>
            <a:r>
              <a:rPr lang="sk-SK" dirty="0"/>
              <a:t> univerzálnosť stredovekej kultúry (jednota v umel. tvorbe)</a:t>
            </a:r>
            <a:br>
              <a:rPr lang="sk-SK" dirty="0"/>
            </a:br>
            <a:r>
              <a:rPr lang="sk-SK" dirty="0"/>
              <a:t> jednotný štýl </a:t>
            </a:r>
            <a:r>
              <a:rPr lang="sk-SK" b="1" dirty="0"/>
              <a:t>– latinčina</a:t>
            </a:r>
            <a:r>
              <a:rPr lang="sk-SK" dirty="0"/>
              <a:t/>
            </a:r>
            <a:br>
              <a:rPr lang="sk-SK" dirty="0"/>
            </a:br>
            <a:r>
              <a:rPr lang="sk-SK" dirty="0"/>
              <a:t> lit. druhov </a:t>
            </a:r>
            <a:r>
              <a:rPr lang="sk-SK" b="1" u="sng" dirty="0"/>
              <a:t>– lyrika s epikou</a:t>
            </a:r>
            <a:br>
              <a:rPr lang="sk-SK" b="1" u="sng" dirty="0"/>
            </a:br>
            <a:r>
              <a:rPr lang="sk-SK" dirty="0"/>
              <a:t>Slovenská stredoveká lit.</a:t>
            </a:r>
          </a:p>
          <a:p>
            <a:r>
              <a:rPr lang="sk-SK" u="sng" dirty="0">
                <a:solidFill>
                  <a:srgbClr val="FF0000"/>
                </a:solidFill>
              </a:rPr>
              <a:t> Konštatntín – </a:t>
            </a:r>
            <a:r>
              <a:rPr lang="sk-SK" b="1" u="sng" dirty="0">
                <a:solidFill>
                  <a:srgbClr val="FF0000"/>
                </a:solidFill>
              </a:rPr>
              <a:t>Proglas</a:t>
            </a:r>
            <a:r>
              <a:rPr lang="sk-SK" u="sng" dirty="0">
                <a:solidFill>
                  <a:srgbClr val="FF0000"/>
                </a:solidFill>
              </a:rPr>
              <a:t> (veršovaný predslov</a:t>
            </a:r>
            <a:r>
              <a:rPr lang="sk-SK" b="1" u="sng" dirty="0">
                <a:solidFill>
                  <a:srgbClr val="FF0000"/>
                </a:solidFill>
              </a:rPr>
              <a:t>)/ v staroslovienčine</a:t>
            </a:r>
            <a:r>
              <a:rPr lang="sk-SK" u="sng" dirty="0">
                <a:solidFill>
                  <a:srgbClr val="FF0000"/>
                </a:solidFill>
              </a:rPr>
              <a:t>/prvá báseň</a:t>
            </a:r>
            <a:r>
              <a:rPr lang="sk-SK" dirty="0"/>
              <a:t/>
            </a:r>
            <a:br>
              <a:rPr lang="sk-SK" dirty="0"/>
            </a:br>
            <a:r>
              <a:rPr lang="sk-SK" u="sng" dirty="0"/>
              <a:t>Kliment</a:t>
            </a:r>
            <a:r>
              <a:rPr lang="sk-SK" dirty="0"/>
              <a:t> - </a:t>
            </a:r>
            <a:r>
              <a:rPr lang="sk-SK" b="1" dirty="0"/>
              <a:t>Život sv. Konštantína</a:t>
            </a:r>
            <a:r>
              <a:rPr lang="sk-SK" dirty="0"/>
              <a:t> / opisuje sa tu Konštantínovo detstvo, štúdia, predmoravská činnosť a život pred príchodom na V. Moravu</a:t>
            </a:r>
            <a:br>
              <a:rPr lang="sk-SK" dirty="0"/>
            </a:br>
            <a:r>
              <a:rPr lang="sk-SK" u="sng" dirty="0"/>
              <a:t>Gorazd</a:t>
            </a:r>
            <a:r>
              <a:rPr lang="sk-SK" dirty="0"/>
              <a:t> </a:t>
            </a:r>
            <a:r>
              <a:rPr lang="sk-SK" b="1" dirty="0"/>
              <a:t>– Život sv. Metoda</a:t>
            </a:r>
            <a:br>
              <a:rPr lang="sk-SK" b="1" dirty="0"/>
            </a:br>
            <a:r>
              <a:rPr lang="sk-SK" u="sng" dirty="0">
                <a:solidFill>
                  <a:srgbClr val="FF0000"/>
                </a:solidFill>
              </a:rPr>
              <a:t>Legenda o sv. Svoradovi a Benediktovi / </a:t>
            </a:r>
            <a:r>
              <a:rPr lang="sk-SK" b="1" u="sng" dirty="0">
                <a:solidFill>
                  <a:srgbClr val="FF0000"/>
                </a:solidFill>
              </a:rPr>
              <a:t>latinsky a česky</a:t>
            </a:r>
            <a:r>
              <a:rPr lang="sk-SK" b="1" dirty="0"/>
              <a:t/>
            </a:r>
            <a:br>
              <a:rPr lang="sk-SK" b="1" dirty="0"/>
            </a:br>
            <a:r>
              <a:rPr lang="sk-SK" b="1" dirty="0"/>
              <a:t>Legendy</a:t>
            </a:r>
            <a:r>
              <a:rPr lang="sk-SK" dirty="0"/>
              <a:t> o sv. Štefanovi</a:t>
            </a:r>
            <a:br>
              <a:rPr lang="sk-SK" dirty="0"/>
            </a:br>
            <a:endParaRPr lang="sk-SK" dirty="0"/>
          </a:p>
          <a:p>
            <a:r>
              <a:rPr lang="sk-SK" b="1" dirty="0"/>
              <a:t>Význam pôsobenia </a:t>
            </a:r>
            <a:r>
              <a:rPr lang="sk-SK" b="1" u="sng" dirty="0">
                <a:solidFill>
                  <a:srgbClr val="FF0000"/>
                </a:solidFill>
              </a:rPr>
              <a:t>Konštantína a Metoda na V. Morave</a:t>
            </a:r>
            <a:r>
              <a:rPr lang="sk-SK" b="1" u="sng" dirty="0" smtClean="0">
                <a:solidFill>
                  <a:srgbClr val="FF0000"/>
                </a:solidFill>
              </a:rPr>
              <a:t>: Solún-na pozvanie kniežaťa Rastislava</a:t>
            </a:r>
            <a:r>
              <a:rPr lang="sk-SK" b="1" dirty="0"/>
              <a:t/>
            </a:r>
            <a:br>
              <a:rPr lang="sk-SK" b="1" dirty="0"/>
            </a:br>
            <a:r>
              <a:rPr lang="sk-SK" dirty="0"/>
              <a:t>1.položili základy slovanskej kultúry, vzdelanosti a literatúry</a:t>
            </a:r>
            <a:br>
              <a:rPr lang="sk-SK" dirty="0"/>
            </a:br>
            <a:r>
              <a:rPr lang="sk-SK" dirty="0"/>
              <a:t>2.vytvorili prvé slovanské písmo – </a:t>
            </a:r>
            <a:r>
              <a:rPr lang="sk-SK" b="1" dirty="0"/>
              <a:t>hlaholika</a:t>
            </a:r>
            <a:br>
              <a:rPr lang="sk-SK" b="1" dirty="0"/>
            </a:br>
            <a:r>
              <a:rPr lang="sk-SK" dirty="0"/>
              <a:t>3.vytvorili prvý slovanský jazyk </a:t>
            </a:r>
            <a:r>
              <a:rPr lang="sk-SK" b="1" dirty="0"/>
              <a:t>staroslovienčinu </a:t>
            </a:r>
            <a:r>
              <a:rPr lang="sk-SK" dirty="0"/>
              <a:t>– vychádza z bulharsko-macedonského okolia Solúnu, zostavili prvú prekladovú a pôvodnú literatúru</a:t>
            </a:r>
          </a:p>
          <a:p>
            <a:pPr>
              <a:buNone/>
            </a:pPr>
            <a:r>
              <a:rPr lang="sk-SK" b="1" u="sng" dirty="0" smtClean="0">
                <a:solidFill>
                  <a:srgbClr val="FF0000"/>
                </a:solidFill>
              </a:rPr>
              <a:t>           Delenie Európskej lit:</a:t>
            </a:r>
          </a:p>
          <a:p>
            <a:r>
              <a:rPr lang="sk-SK" b="1" u="sng" dirty="0">
                <a:solidFill>
                  <a:srgbClr val="FF0000"/>
                </a:solidFill>
              </a:rPr>
              <a:t> </a:t>
            </a:r>
            <a:r>
              <a:rPr lang="sk-SK" u="sng" dirty="0" smtClean="0">
                <a:solidFill>
                  <a:srgbClr val="FF0000"/>
                </a:solidFill>
              </a:rPr>
              <a:t>1. západnú - latinskú vzdelanosť</a:t>
            </a:r>
            <a:br>
              <a:rPr lang="sk-SK" u="sng" dirty="0" smtClean="0">
                <a:solidFill>
                  <a:srgbClr val="FF0000"/>
                </a:solidFill>
              </a:rPr>
            </a:br>
            <a:r>
              <a:rPr lang="sk-SK" u="sng" dirty="0" smtClean="0">
                <a:solidFill>
                  <a:srgbClr val="FF0000"/>
                </a:solidFill>
              </a:rPr>
              <a:t>2. východnú - byzantská a grécka vzdelanosť</a:t>
            </a:r>
            <a:endParaRPr lang="sk-SK" u="sng" dirty="0">
              <a:solidFill>
                <a:srgbClr val="FF0000"/>
              </a:solidFill>
            </a:endParaRPr>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640960" cy="792088"/>
          </a:xfrm>
        </p:spPr>
        <p:style>
          <a:lnRef idx="1">
            <a:schemeClr val="dk1"/>
          </a:lnRef>
          <a:fillRef idx="2">
            <a:schemeClr val="dk1"/>
          </a:fillRef>
          <a:effectRef idx="1">
            <a:schemeClr val="dk1"/>
          </a:effectRef>
          <a:fontRef idx="minor">
            <a:schemeClr val="dk1"/>
          </a:fontRef>
        </p:style>
        <p:txBody>
          <a:bodyPr>
            <a:normAutofit fontScale="90000"/>
          </a:bodyPr>
          <a:lstStyle/>
          <a:p>
            <a:r>
              <a:rPr lang="sk-SK" sz="2400" b="1" dirty="0" smtClean="0">
                <a:latin typeface="AR BLANCA" pitchFamily="2" charset="0"/>
              </a:rPr>
              <a:t/>
            </a:r>
            <a:br>
              <a:rPr lang="sk-SK" sz="2400" b="1" dirty="0" smtClean="0">
                <a:latin typeface="AR BLANCA" pitchFamily="2" charset="0"/>
              </a:rPr>
            </a:br>
            <a:r>
              <a:rPr lang="sk-SK" sz="2400" b="1" dirty="0" smtClean="0">
                <a:latin typeface="AR BLANCA" pitchFamily="2" charset="0"/>
              </a:rPr>
              <a:t>Humanizmusus </a:t>
            </a:r>
            <a:r>
              <a:rPr lang="sk-SK" sz="2400" b="1" dirty="0">
                <a:latin typeface="AR BLANCA" pitchFamily="2" charset="0"/>
              </a:rPr>
              <a:t>a renesancia(znovuzrodenie) (14. – 17. st.)</a:t>
            </a:r>
            <a:r>
              <a:rPr lang="sk-SK" sz="2400" dirty="0"/>
              <a:t/>
            </a:r>
            <a:br>
              <a:rPr lang="sk-SK" sz="2400" dirty="0"/>
            </a:br>
            <a:endParaRPr lang="sk-SK" sz="2400" dirty="0"/>
          </a:p>
        </p:txBody>
      </p:sp>
      <p:sp>
        <p:nvSpPr>
          <p:cNvPr id="3" name="Content Placeholder 2"/>
          <p:cNvSpPr>
            <a:spLocks noGrp="1"/>
          </p:cNvSpPr>
          <p:nvPr>
            <p:ph idx="1"/>
          </p:nvPr>
        </p:nvSpPr>
        <p:spPr>
          <a:xfrm>
            <a:off x="251520" y="1196752"/>
            <a:ext cx="8712968" cy="5472608"/>
          </a:xfrm>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r>
              <a:rPr lang="sk-SK" u="sng" dirty="0">
                <a:solidFill>
                  <a:schemeClr val="accent6">
                    <a:lumMod val="75000"/>
                  </a:schemeClr>
                </a:solidFill>
              </a:rPr>
              <a:t>ZNAKY HUMANIZMUS </a:t>
            </a:r>
            <a:r>
              <a:rPr lang="sk-SK" dirty="0"/>
              <a:t>– </a:t>
            </a:r>
            <a:r>
              <a:rPr lang="sk-SK" b="1" u="sng" dirty="0">
                <a:solidFill>
                  <a:srgbClr val="FF0000"/>
                </a:solidFill>
              </a:rPr>
              <a:t>objavenie antiky</a:t>
            </a:r>
            <a:r>
              <a:rPr lang="sk-SK" b="1" dirty="0"/>
              <a:t>, typické: príležitostné básne</a:t>
            </a:r>
            <a:endParaRPr lang="sk-SK" dirty="0"/>
          </a:p>
          <a:p>
            <a:r>
              <a:rPr lang="sk-SK" dirty="0"/>
              <a:t> rozvíja sa veda a filozofia</a:t>
            </a:r>
            <a:r>
              <a:rPr lang="sk-SK" u="sng" dirty="0"/>
              <a:t>, </a:t>
            </a:r>
            <a:r>
              <a:rPr lang="sk-SK" b="1" u="sng" dirty="0">
                <a:solidFill>
                  <a:srgbClr val="FF0000"/>
                </a:solidFill>
              </a:rPr>
              <a:t>dôraz je na rozume</a:t>
            </a:r>
            <a:r>
              <a:rPr lang="sk-SK" b="1" dirty="0">
                <a:solidFill>
                  <a:srgbClr val="FF0000"/>
                </a:solidFill>
              </a:rPr>
              <a:t> </a:t>
            </a:r>
            <a:r>
              <a:rPr lang="sk-SK" b="1" dirty="0"/>
              <a:t>–</a:t>
            </a:r>
            <a:r>
              <a:rPr lang="sk-SK" dirty="0"/>
              <a:t> autori chcú poukázať na </a:t>
            </a:r>
            <a:r>
              <a:rPr lang="sk-SK" b="1" u="sng" dirty="0">
                <a:solidFill>
                  <a:srgbClr val="FF0000"/>
                </a:solidFill>
              </a:rPr>
              <a:t>reálny pozemský život.</a:t>
            </a:r>
          </a:p>
          <a:p>
            <a:r>
              <a:rPr lang="sk-SK" b="1" dirty="0"/>
              <a:t>Hl. myšlienka humanizmu</a:t>
            </a:r>
            <a:r>
              <a:rPr lang="sk-SK" dirty="0"/>
              <a:t>: „Užívaj si život tu na zemi a nemyslí na posmrtný život.“ </a:t>
            </a:r>
          </a:p>
          <a:p>
            <a:r>
              <a:rPr lang="sk-SK" dirty="0"/>
              <a:t>typ hrdinu:</a:t>
            </a:r>
            <a:br>
              <a:rPr lang="sk-SK" dirty="0"/>
            </a:br>
            <a:r>
              <a:rPr lang="sk-SK" b="1" dirty="0"/>
              <a:t>1.ľudová figliar – symbolizuje zdravý ľud, sedliacky rozum</a:t>
            </a:r>
            <a:br>
              <a:rPr lang="sk-SK" b="1" dirty="0"/>
            </a:br>
            <a:r>
              <a:rPr lang="sk-SK" b="1" dirty="0"/>
              <a:t>2. šľachtici – typ zbytočného </a:t>
            </a:r>
            <a:r>
              <a:rPr lang="sk-SK" b="1" dirty="0" smtClean="0"/>
              <a:t>človeka</a:t>
            </a:r>
          </a:p>
          <a:p>
            <a:r>
              <a:rPr lang="sk-SK" dirty="0" smtClean="0"/>
              <a:t>vyznačuje sa silnými myšlienkovými a citovými protikladmi · človek schopný bojovať za vznešené ideály, často končí tragicky</a:t>
            </a:r>
            <a:endParaRPr lang="sk-SK" dirty="0"/>
          </a:p>
          <a:p>
            <a:r>
              <a:rPr lang="sk-SK" b="1" dirty="0">
                <a:solidFill>
                  <a:schemeClr val="tx2"/>
                </a:solidFill>
              </a:rPr>
              <a:t> rečnícky štýl</a:t>
            </a:r>
          </a:p>
          <a:p>
            <a:r>
              <a:rPr lang="sk-SK" b="1" dirty="0">
                <a:solidFill>
                  <a:srgbClr val="FF0000"/>
                </a:solidFill>
              </a:rPr>
              <a:t>vznik Kníhtlače (Gutenberg),</a:t>
            </a:r>
            <a:endParaRPr lang="sk-SK" dirty="0">
              <a:solidFill>
                <a:srgbClr val="FF0000"/>
              </a:solidFill>
            </a:endParaRPr>
          </a:p>
          <a:p>
            <a:r>
              <a:rPr lang="sk-SK" b="1" dirty="0"/>
              <a:t>Znaky:</a:t>
            </a:r>
            <a:r>
              <a:rPr lang="sk-SK" dirty="0"/>
              <a:t/>
            </a:r>
            <a:br>
              <a:rPr lang="sk-SK" dirty="0"/>
            </a:br>
            <a:r>
              <a:rPr lang="sk-SK" dirty="0"/>
              <a:t>1.Úcta k rozumu – racionalizmus</a:t>
            </a:r>
            <a:br>
              <a:rPr lang="sk-SK" dirty="0"/>
            </a:br>
            <a:r>
              <a:rPr lang="sk-SK" dirty="0"/>
              <a:t>2.Zmyselné poznanie – senzualizmus</a:t>
            </a:r>
            <a:br>
              <a:rPr lang="sk-SK" dirty="0"/>
            </a:br>
            <a:r>
              <a:rPr lang="sk-SK" dirty="0"/>
              <a:t>3.Význam jedinca – individualizmus</a:t>
            </a:r>
            <a:br>
              <a:rPr lang="sk-SK" dirty="0"/>
            </a:br>
            <a:r>
              <a:rPr lang="sk-SK" dirty="0"/>
              <a:t>4.Vyzdvihovanie práv človeka na radostné prežívanie človeka</a:t>
            </a:r>
            <a:br>
              <a:rPr lang="sk-SK" dirty="0"/>
            </a:br>
            <a:r>
              <a:rPr lang="sk-SK" dirty="0"/>
              <a:t>5.Návrat k prírode</a:t>
            </a:r>
            <a:br>
              <a:rPr lang="sk-SK" dirty="0"/>
            </a:br>
            <a:r>
              <a:rPr lang="sk-SK" dirty="0"/>
              <a:t>6.Návrat k </a:t>
            </a:r>
            <a:r>
              <a:rPr lang="sk-SK" b="1" dirty="0">
                <a:solidFill>
                  <a:srgbClr val="FF0000"/>
                </a:solidFill>
              </a:rPr>
              <a:t>národným jazykom</a:t>
            </a:r>
            <a:r>
              <a:rPr lang="sk-SK" b="1" dirty="0"/>
              <a:t/>
            </a:r>
            <a:br>
              <a:rPr lang="sk-SK" b="1" dirty="0"/>
            </a:b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0192" y="188640"/>
            <a:ext cx="2592288" cy="2016224"/>
          </a:xfrm>
        </p:spPr>
        <p:style>
          <a:lnRef idx="2">
            <a:schemeClr val="accent2"/>
          </a:lnRef>
          <a:fillRef idx="1">
            <a:schemeClr val="lt1"/>
          </a:fillRef>
          <a:effectRef idx="0">
            <a:schemeClr val="accent2"/>
          </a:effectRef>
          <a:fontRef idx="minor">
            <a:schemeClr val="dk1"/>
          </a:fontRef>
        </p:style>
        <p:txBody>
          <a:bodyPr>
            <a:normAutofit/>
          </a:bodyPr>
          <a:lstStyle/>
          <a:p>
            <a:r>
              <a:rPr lang="sk-SK" sz="3100" b="1" u="sng" dirty="0">
                <a:solidFill>
                  <a:schemeClr val="accent6">
                    <a:lumMod val="75000"/>
                  </a:schemeClr>
                </a:solidFill>
              </a:rPr>
              <a:t>ZNAKY RENESANCIE</a:t>
            </a:r>
            <a:r>
              <a:rPr lang="sk-SK" dirty="0"/>
              <a:t/>
            </a:r>
            <a:br>
              <a:rPr lang="sk-SK" dirty="0"/>
            </a:br>
            <a:endParaRPr lang="sk-SK" dirty="0"/>
          </a:p>
        </p:txBody>
      </p:sp>
      <p:sp>
        <p:nvSpPr>
          <p:cNvPr id="3" name="Content Placeholder 2"/>
          <p:cNvSpPr>
            <a:spLocks noGrp="1"/>
          </p:cNvSpPr>
          <p:nvPr>
            <p:ph idx="1"/>
          </p:nvPr>
        </p:nvSpPr>
        <p:spPr>
          <a:xfrm>
            <a:off x="179512" y="188640"/>
            <a:ext cx="8784976" cy="6669360"/>
          </a:xfrm>
        </p:spPr>
        <p:txBody>
          <a:bodyPr>
            <a:normAutofit fontScale="40000" lnSpcReduction="20000"/>
          </a:bodyPr>
          <a:lstStyle/>
          <a:p>
            <a:r>
              <a:rPr lang="sk-SK" b="1" dirty="0">
                <a:solidFill>
                  <a:schemeClr val="accent6">
                    <a:lumMod val="75000"/>
                  </a:schemeClr>
                </a:solidFill>
              </a:rPr>
              <a:t>- „obroda, znovuzrodenie“ – obhajuje právo človeka na šťastné prežitie života</a:t>
            </a:r>
            <a:br>
              <a:rPr lang="sk-SK" b="1" dirty="0">
                <a:solidFill>
                  <a:schemeClr val="accent6">
                    <a:lumMod val="75000"/>
                  </a:schemeClr>
                </a:solidFill>
              </a:rPr>
            </a:br>
            <a:r>
              <a:rPr lang="sk-SK" b="1" dirty="0">
                <a:solidFill>
                  <a:schemeClr val="accent6">
                    <a:lumMod val="75000"/>
                  </a:schemeClr>
                </a:solidFill>
              </a:rPr>
              <a:t>o problémy pozemského sveta</a:t>
            </a:r>
            <a:br>
              <a:rPr lang="sk-SK" b="1" dirty="0">
                <a:solidFill>
                  <a:schemeClr val="accent6">
                    <a:lumMod val="75000"/>
                  </a:schemeClr>
                </a:solidFill>
              </a:rPr>
            </a:br>
            <a:r>
              <a:rPr lang="sk-SK" b="1" dirty="0">
                <a:solidFill>
                  <a:schemeClr val="accent6">
                    <a:lumMod val="75000"/>
                  </a:schemeClr>
                </a:solidFill>
              </a:rPr>
              <a:t>hrdina – obyčajný človek , individualizmus,  láska k prírode , hovorový štýl</a:t>
            </a:r>
          </a:p>
          <a:p>
            <a:r>
              <a:rPr lang="sk-SK" b="1" dirty="0">
                <a:solidFill>
                  <a:schemeClr val="accent6">
                    <a:lumMod val="75000"/>
                  </a:schemeClr>
                </a:solidFill>
              </a:rPr>
              <a:t> </a:t>
            </a:r>
          </a:p>
          <a:p>
            <a:r>
              <a:rPr lang="sk-SK" b="1" dirty="0">
                <a:solidFill>
                  <a:srgbClr val="FF0000"/>
                </a:solidFill>
              </a:rPr>
              <a:t>Slovenská: </a:t>
            </a:r>
            <a:endParaRPr lang="sk-SK" dirty="0">
              <a:solidFill>
                <a:srgbClr val="FF0000"/>
              </a:solidFill>
            </a:endParaRPr>
          </a:p>
          <a:p>
            <a:r>
              <a:rPr lang="sk-SK" dirty="0"/>
              <a:t>Používa sa </a:t>
            </a:r>
            <a:r>
              <a:rPr lang="sk-SK" b="1" dirty="0"/>
              <a:t>čeština so slovenskými prvkami</a:t>
            </a:r>
            <a:endParaRPr lang="sk-SK" dirty="0"/>
          </a:p>
          <a:p>
            <a:r>
              <a:rPr lang="sk-SK" dirty="0"/>
              <a:t>Turecké vpády</a:t>
            </a:r>
          </a:p>
          <a:p>
            <a:r>
              <a:rPr lang="sk-SK" dirty="0"/>
              <a:t>Boj medzi katolíkmi a luteranmi</a:t>
            </a:r>
          </a:p>
          <a:p>
            <a:r>
              <a:rPr lang="sk-SK" b="1" dirty="0"/>
              <a:t>Matej Korvin 1465 Akademia Istropolitana</a:t>
            </a:r>
            <a:endParaRPr lang="sk-SK" dirty="0"/>
          </a:p>
          <a:p>
            <a:r>
              <a:rPr lang="sk-SK" b="1" dirty="0"/>
              <a:t> </a:t>
            </a:r>
            <a:endParaRPr lang="sk-SK" dirty="0"/>
          </a:p>
          <a:p>
            <a:r>
              <a:rPr lang="sk-SK" b="1" dirty="0"/>
              <a:t>Slovenský humanizmus</a:t>
            </a:r>
            <a:r>
              <a:rPr lang="sk-SK" b="1" dirty="0">
                <a:solidFill>
                  <a:srgbClr val="FF0000"/>
                </a:solidFill>
              </a:rPr>
              <a:t>: Jakub Jakobeus – Slzy, vzdych a prozby slovenského národa</a:t>
            </a:r>
            <a:endParaRPr lang="sk-SK" dirty="0">
              <a:solidFill>
                <a:srgbClr val="FF0000"/>
              </a:solidFill>
            </a:endParaRPr>
          </a:p>
          <a:p>
            <a:r>
              <a:rPr lang="sk-SK" dirty="0"/>
              <a:t> diela písané </a:t>
            </a:r>
            <a:r>
              <a:rPr lang="sk-SK" dirty="0">
                <a:solidFill>
                  <a:srgbClr val="FF0000"/>
                </a:solidFill>
              </a:rPr>
              <a:t>v </a:t>
            </a:r>
            <a:r>
              <a:rPr lang="sk-SK" b="1" dirty="0">
                <a:solidFill>
                  <a:srgbClr val="FF0000"/>
                </a:solidFill>
              </a:rPr>
              <a:t>národných jazykoch</a:t>
            </a:r>
            <a:r>
              <a:rPr lang="sk-SK" dirty="0"/>
              <a:t/>
            </a:r>
            <a:br>
              <a:rPr lang="sk-SK" dirty="0"/>
            </a:br>
            <a:endParaRPr lang="sk-SK" dirty="0"/>
          </a:p>
          <a:p>
            <a:r>
              <a:rPr lang="sk-SK" b="1" dirty="0">
                <a:solidFill>
                  <a:srgbClr val="FF0000"/>
                </a:solidFill>
              </a:rPr>
              <a:t>Anglická</a:t>
            </a:r>
            <a:r>
              <a:rPr lang="sk-SK" b="1" dirty="0"/>
              <a:t>: Wiliam Shakespeare </a:t>
            </a:r>
            <a:r>
              <a:rPr lang="sk-SK" dirty="0"/>
              <a:t>–,  Neobmedzenosť tém, času a miesta</a:t>
            </a:r>
            <a:br>
              <a:rPr lang="sk-SK" dirty="0"/>
            </a:br>
            <a:r>
              <a:rPr lang="sk-SK" dirty="0"/>
              <a:t>2. Obraz pozemského života, kladných i záporných vlastností postáv</a:t>
            </a:r>
            <a:br>
              <a:rPr lang="sk-SK" dirty="0"/>
            </a:br>
            <a:r>
              <a:rPr lang="sk-SK" dirty="0"/>
              <a:t>3. Hrdinovia sú často silní jednotlivci, kt. sú sami tvorcami svojho osudu, ich činy vyplývajú z ich charakteru. Preto sú to často rozporne žijúce osoby, kt. sa nevzdávajú svojich ideálov ani vtedy, keď musia pre ne zomrieť. </a:t>
            </a:r>
            <a:br>
              <a:rPr lang="sk-SK" dirty="0"/>
            </a:br>
            <a:r>
              <a:rPr lang="sk-SK" dirty="0"/>
              <a:t>4. Ženské postavy – samostatne rozhodujú o svojom živote. Sú cieľavedomé a sú pôvabným stelesnením romantického ideálu.</a:t>
            </a:r>
            <a:br>
              <a:rPr lang="sk-SK" dirty="0"/>
            </a:br>
            <a:r>
              <a:rPr lang="sk-SK" dirty="0"/>
              <a:t>5. Príčinou tragédie je ľudská vášeň, alebo náhoda.</a:t>
            </a:r>
            <a:br>
              <a:rPr lang="sk-SK" dirty="0"/>
            </a:br>
            <a:r>
              <a:rPr lang="sk-SK" dirty="0"/>
              <a:t>6. Komické prvky nie sú ostro oddelené od tragických.</a:t>
            </a:r>
            <a:br>
              <a:rPr lang="sk-SK" dirty="0"/>
            </a:br>
            <a:r>
              <a:rPr lang="sk-SK" dirty="0"/>
              <a:t>7. Forma – veršovaný jazyk sa strieda s prózou.</a:t>
            </a:r>
            <a:br>
              <a:rPr lang="sk-SK" dirty="0"/>
            </a:br>
            <a:r>
              <a:rPr lang="sk-SK" dirty="0"/>
              <a:t>8. Hry sú osnované na konfliktoch dobra a zla, ľudskosti a podlosti.</a:t>
            </a:r>
          </a:p>
          <a:p>
            <a:r>
              <a:rPr lang="sk-SK" b="1" u="sng" dirty="0">
                <a:solidFill>
                  <a:srgbClr val="FF0000"/>
                </a:solidFill>
              </a:rPr>
              <a:t> Rómeo a Júlia- </a:t>
            </a:r>
            <a:r>
              <a:rPr lang="sk-SK" b="1" dirty="0"/>
              <a:t>Júlia - 13 ročná mladá, dôverčivá, milá verná, oddaná, neskúsená, nerozhodná, počúva hlas svojho srdca, vážila si rodičov</a:t>
            </a:r>
            <a:endParaRPr lang="sk-SK" dirty="0"/>
          </a:p>
          <a:p>
            <a:r>
              <a:rPr lang="sk-SK" dirty="0"/>
              <a:t>Napriek tomu, že jej rodina (Cappuletovci) a rodina Rómeova (Montecchiovci) sú znepriatelené, rozhodne sa bojovať za svoju lásku a odmieta sa vydať za Parisa, ktorého jej vybral otec. Naschvál užije odvar, ktorý ju na 24 hodín uvedie do stavu bezvedomia, takže vyzerá ako mŕtva. Júliin brat Lorenzo má celú situáciu vysvetliť Rómeovi, no list, ktorý mu napísal sa k nemu nikdy nedostane. Ráno si všetci myslia, že Júlia zomrela, preto aj pre Rómea život stráca význam. Taktiež siahne po jede a v Júliinej hrobke ho vypije. Keď sa potom Júlia prebúdza, zisťuje tragickú skutočnosť a zabije sa jeho mečom.</a:t>
            </a:r>
          </a:p>
          <a:p>
            <a:r>
              <a:rPr lang="sk-SK" dirty="0"/>
              <a:t> </a:t>
            </a:r>
          </a:p>
          <a:p>
            <a:r>
              <a:rPr lang="sk-SK" b="1" u="sng" dirty="0">
                <a:solidFill>
                  <a:srgbClr val="FF0000"/>
                </a:solidFill>
              </a:rPr>
              <a:t> Hamlet </a:t>
            </a:r>
            <a:r>
              <a:rPr lang="sk-SK" dirty="0"/>
              <a:t>(divad. hry) Dej sa odohráva na dánskom kráľovskom dvore. Hl. postava je mladý princ Hamlet, kt. študuje v Anglicku a vracia sa domov. Je zaľúbený do </a:t>
            </a:r>
            <a:r>
              <a:rPr lang="sk-SK" b="1" dirty="0"/>
              <a:t>Ofélie,</a:t>
            </a:r>
            <a:r>
              <a:rPr lang="sk-SK" dirty="0"/>
              <a:t> dcéry najvyššieho komorníka Polonia. Tu zisťuje, že otec je mŕtvy. Pýta sa matky (Gertrúda) ako zomrel, tá mu váhavo odpovedá, že ho uštipol had, keď spal v záhrade. Potvrdzuje mu jeho nedôveru a jej rýchly sobáš s jeho strýkom Claudiusom. Keď sa prechádza po hradbách v noci zjaví sa mu duch jeho otca a povie mu, že sa stal obeťou úkladnej vraždy. Jeho žena a jeho brat mu vliali do ucha jed v záhrade. V závere zabije Claudiusa, zomiera on aj Laertes (Oféliin brat). Ofélia sa pomiatla a utopila.</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99412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sk-SK" sz="3100" dirty="0" smtClean="0"/>
              <a:t/>
            </a:r>
            <a:br>
              <a:rPr lang="sk-SK" sz="3100" dirty="0" smtClean="0"/>
            </a:br>
            <a:r>
              <a:rPr lang="sk-SK" sz="3100" dirty="0" smtClean="0">
                <a:latin typeface="AR BERKLEY" pitchFamily="2" charset="0"/>
              </a:rPr>
              <a:t>Miguel Cervantes Saavedra - Don Quiojote</a:t>
            </a:r>
            <a:r>
              <a:rPr lang="sk-SK" dirty="0" smtClean="0"/>
              <a:t/>
            </a:r>
            <a:br>
              <a:rPr lang="sk-SK" dirty="0" smtClean="0"/>
            </a:br>
            <a:endParaRPr lang="sk-SK" dirty="0"/>
          </a:p>
        </p:txBody>
      </p:sp>
      <p:sp>
        <p:nvSpPr>
          <p:cNvPr id="3" name="Content Placeholder 2"/>
          <p:cNvSpPr>
            <a:spLocks noGrp="1"/>
          </p:cNvSpPr>
          <p:nvPr>
            <p:ph idx="1"/>
          </p:nvPr>
        </p:nvSpPr>
        <p:spPr>
          <a:xfrm>
            <a:off x="323528" y="1772816"/>
            <a:ext cx="8568952" cy="4824536"/>
          </a:xfrm>
        </p:spPr>
        <p:style>
          <a:lnRef idx="1">
            <a:schemeClr val="accent2"/>
          </a:lnRef>
          <a:fillRef idx="2">
            <a:schemeClr val="accent2"/>
          </a:fillRef>
          <a:effectRef idx="1">
            <a:schemeClr val="accent2"/>
          </a:effectRef>
          <a:fontRef idx="minor">
            <a:schemeClr val="dk1"/>
          </a:fontRef>
        </p:style>
        <p:txBody>
          <a:bodyPr>
            <a:normAutofit/>
          </a:bodyPr>
          <a:lstStyle/>
          <a:p>
            <a:r>
              <a:rPr lang="sk-SK" sz="2000" dirty="0" smtClean="0"/>
              <a:t> </a:t>
            </a:r>
            <a:r>
              <a:rPr lang="sk-SK" sz="2000" u="sng" dirty="0" smtClean="0">
                <a:solidFill>
                  <a:srgbClr val="FF0000"/>
                </a:solidFill>
              </a:rPr>
              <a:t>zámerom tohto románu bolo zosmiešniť populárne rytierske romány</a:t>
            </a:r>
          </a:p>
          <a:p>
            <a:endParaRPr lang="sk-SK" sz="2000" dirty="0" smtClean="0"/>
          </a:p>
          <a:p>
            <a:r>
              <a:rPr lang="sk-SK" sz="2000" dirty="0" smtClean="0"/>
              <a:t> kritický obraz vtedajšej spoločnosti, ktorej sú smiešne ušľachtilé ideály ľudstva a za tie Don Quijote bojuje</a:t>
            </a:r>
          </a:p>
          <a:p>
            <a:endParaRPr lang="sk-SK" sz="2000" dirty="0" smtClean="0"/>
          </a:p>
          <a:p>
            <a:r>
              <a:rPr lang="sk-SK" sz="2000" dirty="0" smtClean="0"/>
              <a:t>Dômiselný ritier (blázon) napodobnuje rytierské správanie ,váži si ritierské cnosti, ale vyznieva komicky so svojím vychudnutím konom a hrdzavou zbranou., ked útočí na obrov ,ktoré sú vlastne veterné mlyny. </a:t>
            </a:r>
            <a:endParaRPr lang="sk-SK"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6864" cy="86409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sk-SK" b="1" dirty="0" smtClean="0">
                <a:latin typeface="AR BLANCA" pitchFamily="2" charset="0"/>
              </a:rPr>
              <a:t/>
            </a:r>
            <a:br>
              <a:rPr lang="sk-SK" b="1" dirty="0" smtClean="0">
                <a:latin typeface="AR BLANCA" pitchFamily="2" charset="0"/>
              </a:rPr>
            </a:br>
            <a:r>
              <a:rPr lang="sk-SK" b="1" dirty="0" smtClean="0">
                <a:latin typeface="AR BLANCA" pitchFamily="2" charset="0"/>
              </a:rPr>
              <a:t>Baroková </a:t>
            </a:r>
            <a:r>
              <a:rPr lang="sk-SK" b="1" dirty="0">
                <a:latin typeface="AR BLANCA" pitchFamily="2" charset="0"/>
              </a:rPr>
              <a:t>lit. (16. – 17. st.)</a:t>
            </a:r>
            <a:br>
              <a:rPr lang="sk-SK" b="1" dirty="0">
                <a:latin typeface="AR BLANCA" pitchFamily="2" charset="0"/>
              </a:rPr>
            </a:br>
            <a:endParaRPr lang="sk-SK" b="1" dirty="0">
              <a:latin typeface="AR BLANCA" pitchFamily="2" charset="0"/>
            </a:endParaRPr>
          </a:p>
        </p:txBody>
      </p:sp>
      <p:sp>
        <p:nvSpPr>
          <p:cNvPr id="3" name="Content Placeholder 2"/>
          <p:cNvSpPr>
            <a:spLocks noGrp="1"/>
          </p:cNvSpPr>
          <p:nvPr>
            <p:ph idx="1"/>
          </p:nvPr>
        </p:nvSpPr>
        <p:spPr>
          <a:xfrm>
            <a:off x="323528" y="1268760"/>
            <a:ext cx="8363272" cy="5328592"/>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sk-SK" b="1" dirty="0">
                <a:solidFill>
                  <a:srgbClr val="FF0000"/>
                </a:solidFill>
              </a:rPr>
              <a:t>Občas sa používala latinčina , ostáva národný jazyk</a:t>
            </a:r>
            <a:endParaRPr lang="sk-SK" dirty="0">
              <a:solidFill>
                <a:srgbClr val="FF0000"/>
              </a:solidFill>
            </a:endParaRPr>
          </a:p>
          <a:p>
            <a:pPr lvl="0"/>
            <a:r>
              <a:rPr lang="sk-SK" b="1" dirty="0">
                <a:solidFill>
                  <a:srgbClr val="FF0000"/>
                </a:solidFill>
              </a:rPr>
              <a:t>Pieseň, legenda, </a:t>
            </a:r>
            <a:r>
              <a:rPr lang="sk-SK" b="1" u="sng" dirty="0">
                <a:solidFill>
                  <a:srgbClr val="FF0000"/>
                </a:solidFill>
              </a:rPr>
              <a:t>rozmýšlanie nad zmyslom života</a:t>
            </a:r>
            <a:endParaRPr lang="sk-SK" u="sng" dirty="0">
              <a:solidFill>
                <a:srgbClr val="FF0000"/>
              </a:solidFill>
            </a:endParaRPr>
          </a:p>
          <a:p>
            <a:r>
              <a:rPr lang="sk-SK" b="1" dirty="0"/>
              <a:t>Vracia sa k duchovnému , krestanstvu, cirkvy, k bohu</a:t>
            </a:r>
            <a:endParaRPr lang="sk-SK" dirty="0"/>
          </a:p>
          <a:p>
            <a:r>
              <a:rPr lang="sk-SK" dirty="0"/>
              <a:t>Charakteristické vlastnosti baroka : </a:t>
            </a:r>
            <a:r>
              <a:rPr lang="sk-SK" b="1" u="sng" dirty="0">
                <a:solidFill>
                  <a:srgbClr val="FF0000"/>
                </a:solidFill>
              </a:rPr>
              <a:t>dekoratívnosť</a:t>
            </a:r>
            <a:endParaRPr lang="sk-SK" u="sng" dirty="0">
              <a:solidFill>
                <a:srgbClr val="FF0000"/>
              </a:solidFill>
            </a:endParaRPr>
          </a:p>
          <a:p>
            <a:r>
              <a:rPr lang="sk-SK" dirty="0"/>
              <a:t>Spoločenská situácia: Vládla hlboká kríza, chaos, pochmúrna atmosféra. Ľudia prestali veriť v životné istoty, čo zapríčinili nepriaznivé životné podmienky a tragické dejinné udalosti. (</a:t>
            </a:r>
            <a:r>
              <a:rPr lang="sk-SK" b="1" dirty="0"/>
              <a:t>náboženské boje, turecké vpády, 30 ročná vojna, protihabsburské povstania, bieda, mor, živelné pohromy</a:t>
            </a:r>
            <a:r>
              <a:rPr lang="sk-SK" dirty="0"/>
              <a:t>). Ľudí sa zmocňoval pesimizmus, beznádejnosť, zúfalstvo, život. Neistota a nedôvera v pozemský život. Jediná a večne platná životná istota sa hľadala v mystickom, transcendentálnom svete.(spoločný bod so stredovekom). Verili v druhý príchod Krista.. Najpodstatnejšou črtou baroka bol KONTRAST a ROZPOR. Barok sa vyznačoval protikladmi.</a:t>
            </a:r>
          </a:p>
          <a:p>
            <a:r>
              <a:rPr lang="sk-SK" b="1" dirty="0"/>
              <a:t> </a:t>
            </a:r>
            <a:r>
              <a:rPr lang="sk-SK" b="1" dirty="0">
                <a:solidFill>
                  <a:srgbClr val="FF0000"/>
                </a:solidFill>
              </a:rPr>
              <a:t>Hugolín Gavlovič – Valaská škola, mravúv stodola</a:t>
            </a:r>
            <a:r>
              <a:rPr lang="sk-SK" dirty="0">
                <a:solidFill>
                  <a:srgbClr val="FF0000"/>
                </a:solidFill>
              </a:rPr>
              <a:t> </a:t>
            </a:r>
            <a:r>
              <a:rPr lang="sk-SK" dirty="0"/>
              <a:t>(zložená z tzv. pastierskych nôt) životná múdrosť a skúsenosť spísaná medzi pastiermi na salaši. Obsahuje praktické rady mrav. naučenia atď. Je to príručka o dobrých mravoch.  ide o slovenský salaš, bačov, valachov a ich ťažký život.</a:t>
            </a:r>
          </a:p>
          <a:p>
            <a:r>
              <a:rPr lang="sk-SK" dirty="0"/>
              <a:t> </a:t>
            </a:r>
          </a:p>
          <a:p>
            <a:r>
              <a:rPr lang="sk-SK" b="1" dirty="0">
                <a:solidFill>
                  <a:srgbClr val="FF0000"/>
                </a:solidFill>
              </a:rPr>
              <a:t>Ján Amos Komenský- učitel národov- </a:t>
            </a:r>
            <a:r>
              <a:rPr lang="sk-SK" b="1" dirty="0"/>
              <a:t>škola hrou-  svet v obrazoch, brána jazykov dokorán</a:t>
            </a:r>
            <a:endParaRPr lang="sk-SK" dirty="0"/>
          </a:p>
          <a:p>
            <a:r>
              <a:rPr lang="sk-SK" b="1" dirty="0">
                <a:solidFill>
                  <a:schemeClr val="accent4"/>
                </a:solidFill>
              </a:rPr>
              <a:t>1635 Trnavská univerzita</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sk-SK" b="1" dirty="0" smtClean="0">
                <a:latin typeface="AR BLANCA" pitchFamily="2" charset="0"/>
              </a:rPr>
              <a:t>Osvietenstvo a klasicizmus (17.- 18.str.)</a:t>
            </a:r>
            <a:endParaRPr lang="sk-SK" b="1" dirty="0">
              <a:latin typeface="AR BLANCA" pitchFamily="2" charset="0"/>
            </a:endParaRPr>
          </a:p>
        </p:txBody>
      </p:sp>
      <p:sp>
        <p:nvSpPr>
          <p:cNvPr id="3" name="Content Placeholder 2"/>
          <p:cNvSpPr>
            <a:spLocks noGrp="1"/>
          </p:cNvSpPr>
          <p:nvPr>
            <p:ph idx="1"/>
          </p:nvPr>
        </p:nvSpPr>
        <p:spPr>
          <a:xfrm>
            <a:off x="251520" y="1600200"/>
            <a:ext cx="8568952" cy="4997152"/>
          </a:xfrm>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p>
            <a:r>
              <a:rPr lang="sk-SK" b="1" u="sng" dirty="0">
                <a:solidFill>
                  <a:schemeClr val="tx1"/>
                </a:solidFill>
              </a:rPr>
              <a:t>Osvietenstvo</a:t>
            </a:r>
            <a:r>
              <a:rPr lang="sk-SK" dirty="0">
                <a:solidFill>
                  <a:schemeClr val="tx1"/>
                </a:solidFill>
              </a:rPr>
              <a:t> </a:t>
            </a:r>
            <a:r>
              <a:rPr lang="sk-SK" dirty="0"/>
              <a:t>- rozpad feudalizmu a nástup kapitalizmu. </a:t>
            </a:r>
          </a:p>
          <a:p>
            <a:r>
              <a:rPr lang="sk-SK" u="sng" dirty="0">
                <a:solidFill>
                  <a:srgbClr val="FF0000"/>
                </a:solidFill>
              </a:rPr>
              <a:t> </a:t>
            </a:r>
            <a:r>
              <a:rPr lang="sk-SK" b="1" u="sng" dirty="0">
                <a:solidFill>
                  <a:srgbClr val="FF0000"/>
                </a:solidFill>
              </a:rPr>
              <a:t>vo využití rozumu</a:t>
            </a:r>
            <a:r>
              <a:rPr lang="sk-SK" u="sng" dirty="0">
                <a:solidFill>
                  <a:srgbClr val="FF0000"/>
                </a:solidFill>
              </a:rPr>
              <a:t> </a:t>
            </a:r>
            <a:r>
              <a:rPr lang="sk-SK" dirty="0"/>
              <a:t>videlo zdroj zmeny a nápravy spoločenských pomerov, zdokonalenie morálky i človeka. </a:t>
            </a:r>
            <a:r>
              <a:rPr lang="sk-SK" b="1" u="sng" dirty="0">
                <a:solidFill>
                  <a:srgbClr val="FF0000"/>
                </a:solidFill>
              </a:rPr>
              <a:t>Rozvoj vedy</a:t>
            </a:r>
            <a:r>
              <a:rPr lang="sk-SK" dirty="0"/>
              <a:t>, poznania, spravodlivosť v spoločnosti, rovnosť ľudí. Osvietenci vysvetľovali svet rozumom a bojovali proti cirkevným </a:t>
            </a:r>
            <a:r>
              <a:rPr lang="sk-SK" dirty="0" smtClean="0"/>
              <a:t>názorom</a:t>
            </a:r>
          </a:p>
          <a:p>
            <a:endParaRPr lang="sk-SK" b="1" dirty="0" smtClean="0"/>
          </a:p>
          <a:p>
            <a:r>
              <a:rPr lang="sk-SK" b="1" dirty="0" smtClean="0"/>
              <a:t>katolíci</a:t>
            </a:r>
            <a:r>
              <a:rPr lang="sk-SK" dirty="0" smtClean="0"/>
              <a:t> </a:t>
            </a:r>
            <a:r>
              <a:rPr lang="sk-SK" dirty="0"/>
              <a:t>písali v bernolákovčine</a:t>
            </a:r>
          </a:p>
          <a:p>
            <a:r>
              <a:rPr lang="sk-SK" b="1" dirty="0"/>
              <a:t>evanjelici </a:t>
            </a:r>
            <a:r>
              <a:rPr lang="sk-SK" dirty="0"/>
              <a:t>v češtine</a:t>
            </a:r>
          </a:p>
          <a:p>
            <a:endParaRPr lang="sk-SK" b="1" dirty="0" smtClean="0"/>
          </a:p>
          <a:p>
            <a:r>
              <a:rPr lang="sk-SK" b="1" u="sng" dirty="0" smtClean="0">
                <a:solidFill>
                  <a:srgbClr val="FF0000"/>
                </a:solidFill>
              </a:rPr>
              <a:t>Anton </a:t>
            </a:r>
            <a:r>
              <a:rPr lang="sk-SK" b="1" u="sng" dirty="0">
                <a:solidFill>
                  <a:srgbClr val="FF0000"/>
                </a:solidFill>
              </a:rPr>
              <a:t>Bernolák- uzákonenie spisovnej slovenčiny na základe západoslovenského </a:t>
            </a:r>
            <a:r>
              <a:rPr lang="sk-SK" b="1" u="sng" dirty="0" smtClean="0">
                <a:solidFill>
                  <a:srgbClr val="FF0000"/>
                </a:solidFill>
              </a:rPr>
              <a:t>nárečia</a:t>
            </a:r>
          </a:p>
          <a:p>
            <a:r>
              <a:rPr lang="sk-SK" b="1" dirty="0" smtClean="0">
                <a:solidFill>
                  <a:srgbClr val="FF0000"/>
                </a:solidFill>
              </a:rPr>
              <a:t>Slovenská gramatika, jazykovedná kritická rozprava o písmenách  </a:t>
            </a:r>
          </a:p>
          <a:p>
            <a:r>
              <a:rPr lang="sk-SK" b="1" dirty="0" smtClean="0">
                <a:solidFill>
                  <a:srgbClr val="FF0000"/>
                </a:solidFill>
              </a:rPr>
              <a:t> - </a:t>
            </a:r>
            <a:r>
              <a:rPr lang="sk-SK" b="1" u="sng" dirty="0" smtClean="0">
                <a:solidFill>
                  <a:srgbClr val="FF0000"/>
                </a:solidFill>
              </a:rPr>
              <a:t>uzákonenie  západoslovenské nárečie</a:t>
            </a:r>
            <a:endParaRPr lang="sk-SK" u="sng" dirty="0">
              <a:solidFill>
                <a:srgbClr val="FF0000"/>
              </a:solidFill>
            </a:endParaRPr>
          </a:p>
          <a:p>
            <a:endParaRPr lang="sk-SK" u="sng" dirty="0" smtClean="0"/>
          </a:p>
          <a:p>
            <a:r>
              <a:rPr lang="sk-SK" b="1" u="sng" dirty="0" smtClean="0">
                <a:solidFill>
                  <a:srgbClr val="FF0000"/>
                </a:solidFill>
              </a:rPr>
              <a:t>Jozef </a:t>
            </a:r>
            <a:r>
              <a:rPr lang="sk-SK" b="1" u="sng" dirty="0">
                <a:solidFill>
                  <a:srgbClr val="FF0000"/>
                </a:solidFill>
              </a:rPr>
              <a:t>Ignác Bajza</a:t>
            </a:r>
            <a:r>
              <a:rPr lang="sk-SK" b="1" dirty="0">
                <a:solidFill>
                  <a:srgbClr val="FF0000"/>
                </a:solidFill>
              </a:rPr>
              <a:t> </a:t>
            </a:r>
            <a:r>
              <a:rPr lang="sk-SK" b="1" dirty="0">
                <a:solidFill>
                  <a:schemeClr val="tx1"/>
                </a:solidFill>
              </a:rPr>
              <a:t>– René mláďenca príhodi a skusenosti (</a:t>
            </a:r>
            <a:r>
              <a:rPr lang="sk-SK" b="1" u="sng" dirty="0">
                <a:solidFill>
                  <a:srgbClr val="FF0000"/>
                </a:solidFill>
              </a:rPr>
              <a:t>prvý slovenský </a:t>
            </a:r>
            <a:r>
              <a:rPr lang="sk-SK" b="1" u="sng" dirty="0" smtClean="0">
                <a:solidFill>
                  <a:srgbClr val="FF0000"/>
                </a:solidFill>
              </a:rPr>
              <a:t>román</a:t>
            </a:r>
            <a:r>
              <a:rPr lang="sk-SK" b="1" dirty="0" smtClean="0">
                <a:solidFill>
                  <a:schemeClr val="tx1"/>
                </a:solidFill>
              </a:rPr>
              <a:t>)cestopisný</a:t>
            </a:r>
          </a:p>
          <a:p>
            <a:r>
              <a:rPr lang="sk-SK" dirty="0"/>
              <a:t/>
            </a:r>
            <a:br>
              <a:rPr lang="sk-SK" dirty="0"/>
            </a:br>
            <a:r>
              <a:rPr lang="sk-SK" b="1" u="sng" dirty="0">
                <a:solidFill>
                  <a:srgbClr val="FF0000"/>
                </a:solidFill>
              </a:rPr>
              <a:t>Juraj Fándly</a:t>
            </a:r>
            <a:r>
              <a:rPr lang="sk-SK" b="1" dirty="0">
                <a:solidFill>
                  <a:srgbClr val="FF0000"/>
                </a:solidFill>
              </a:rPr>
              <a:t> </a:t>
            </a:r>
            <a:r>
              <a:rPr lang="sk-SK" b="1" dirty="0">
                <a:solidFill>
                  <a:schemeClr val="tx1"/>
                </a:solidFill>
              </a:rPr>
              <a:t>– Dúverná zmlúva mezi mňíchom a diáblom Pilní domajší a poľní hospodár /polnohospodárske návody</a:t>
            </a:r>
          </a:p>
          <a:p>
            <a:r>
              <a:rPr lang="sk-SK" dirty="0"/>
              <a:t> </a:t>
            </a:r>
          </a:p>
          <a:p>
            <a:r>
              <a:rPr lang="sk-SK" b="1" dirty="0">
                <a:solidFill>
                  <a:srgbClr val="FF0000"/>
                </a:solidFill>
              </a:rPr>
              <a:t>Móric Beňovský</a:t>
            </a:r>
            <a:r>
              <a:rPr lang="sk-SK" dirty="0"/>
              <a:t>:   Vlastný Denník začína zápismi a rozprávaním o tom, ako sa dostal do ruského zajatia, do vyhnanstva na Sibír a napokon s viacerými trestancami na Kamčatku. Svojím vzdelaním a zjavom zaimponoval správe gubernie i spoločníkom - vyhnancom, ktorý si ho zvolili za vodcu. Za dramatických okolností sa dostali na more. Pristáli na viacerých ostrovoch až sa popri Japonsku a Formóze dostali do čínskeho prístavu Macaa. Tu vstúpil do francúzskych služieb. Mnoho nepríjemností ho zastihlo na Madagaskare, získal si však priateľov, napokon ho domorodci vyhlásili za kráľa</a:t>
            </a:r>
            <a:r>
              <a:rPr lang="sk-SK" b="1" dirty="0"/>
              <a:t>.  Móric August Beňovský pochádzal zo slovenského prostredia, môžeme jeho cestopis zaradiť aj do nášho kultúrneho dedičstva.</a:t>
            </a:r>
            <a:br>
              <a:rPr lang="sk-SK" b="1" dirty="0"/>
            </a:br>
            <a:endParaRPr lang="sk-SK" dirty="0"/>
          </a:p>
          <a:p>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2304256" cy="562074"/>
          </a:xfrm>
        </p:spPr>
        <p:style>
          <a:lnRef idx="2">
            <a:schemeClr val="accent1"/>
          </a:lnRef>
          <a:fillRef idx="1">
            <a:schemeClr val="lt1"/>
          </a:fillRef>
          <a:effectRef idx="0">
            <a:schemeClr val="accent1"/>
          </a:effectRef>
          <a:fontRef idx="minor">
            <a:schemeClr val="dk1"/>
          </a:fontRef>
        </p:style>
        <p:txBody>
          <a:bodyPr>
            <a:normAutofit/>
          </a:bodyPr>
          <a:lstStyle/>
          <a:p>
            <a:r>
              <a:rPr lang="sk-SK" sz="2200" b="1" dirty="0" smtClean="0"/>
              <a:t>klasicizmus</a:t>
            </a:r>
            <a:endParaRPr lang="sk-SK" sz="2200" b="1" dirty="0"/>
          </a:p>
        </p:txBody>
      </p:sp>
      <p:sp>
        <p:nvSpPr>
          <p:cNvPr id="3" name="Content Placeholder 2"/>
          <p:cNvSpPr>
            <a:spLocks noGrp="1"/>
          </p:cNvSpPr>
          <p:nvPr>
            <p:ph idx="1"/>
          </p:nvPr>
        </p:nvSpPr>
        <p:spPr>
          <a:xfrm>
            <a:off x="251520" y="1196752"/>
            <a:ext cx="8640960" cy="5472608"/>
          </a:xfrm>
        </p:spPr>
        <p:style>
          <a:lnRef idx="2">
            <a:schemeClr val="accent2"/>
          </a:lnRef>
          <a:fillRef idx="1">
            <a:schemeClr val="lt1"/>
          </a:fillRef>
          <a:effectRef idx="0">
            <a:schemeClr val="accent2"/>
          </a:effectRef>
          <a:fontRef idx="minor">
            <a:schemeClr val="dk1"/>
          </a:fontRef>
        </p:style>
        <p:txBody>
          <a:bodyPr>
            <a:noAutofit/>
          </a:bodyPr>
          <a:lstStyle/>
          <a:p>
            <a:r>
              <a:rPr lang="sk-SK" sz="1100" b="1" dirty="0">
                <a:solidFill>
                  <a:srgbClr val="FF0000"/>
                </a:solidFill>
                <a:latin typeface="Calibri" pitchFamily="34" charset="0"/>
                <a:cs typeface="Calibri" pitchFamily="34" charset="0"/>
              </a:rPr>
              <a:t>Znaky: návrat k antike – krása, príroda ( epos ,oda, bohovia, múzy, tragédia, bájky,komédia ) </a:t>
            </a:r>
          </a:p>
          <a:p>
            <a:r>
              <a:rPr lang="sk-SK" sz="1100" dirty="0">
                <a:latin typeface="Calibri" pitchFamily="34" charset="0"/>
                <a:cs typeface="Calibri" pitchFamily="34" charset="0"/>
              </a:rPr>
              <a:t>Hlavným hrdinom v literatúre je šľachtic – ideálny hrdina (zahŕňa v sebe dobro, krásu, pravdu, proste je dokonalý). Základný konflikt diel je medzi rozumom a citom. Rozum víťazí nad citom. V dielach musí byť zachovaná trojjednota; priestor, čas a dej sú totožné</a:t>
            </a:r>
            <a:r>
              <a:rPr lang="sk-SK" sz="1100" dirty="0" smtClean="0">
                <a:latin typeface="Calibri" pitchFamily="34" charset="0"/>
                <a:cs typeface="Calibri" pitchFamily="34" charset="0"/>
              </a:rPr>
              <a:t>.</a:t>
            </a:r>
          </a:p>
          <a:p>
            <a:r>
              <a:rPr lang="sk-SK" sz="1100" b="1" dirty="0">
                <a:latin typeface="Calibri" pitchFamily="34" charset="0"/>
                <a:cs typeface="Calibri" pitchFamily="34" charset="0"/>
              </a:rPr>
              <a:t/>
            </a:r>
            <a:br>
              <a:rPr lang="sk-SK" sz="1100" b="1" dirty="0">
                <a:latin typeface="Calibri" pitchFamily="34" charset="0"/>
                <a:cs typeface="Calibri" pitchFamily="34" charset="0"/>
              </a:rPr>
            </a:br>
            <a:r>
              <a:rPr lang="sk-SK" sz="1100" b="1" dirty="0">
                <a:solidFill>
                  <a:schemeClr val="tx2"/>
                </a:solidFill>
                <a:latin typeface="Calibri" pitchFamily="34" charset="0"/>
                <a:cs typeface="Calibri" pitchFamily="34" charset="0"/>
              </a:rPr>
              <a:t>Moliere – Lakomec</a:t>
            </a:r>
            <a:r>
              <a:rPr lang="sk-SK" sz="1100" dirty="0">
                <a:solidFill>
                  <a:schemeClr val="tx2"/>
                </a:solidFill>
                <a:latin typeface="Calibri" pitchFamily="34" charset="0"/>
                <a:cs typeface="Calibri" pitchFamily="34" charset="0"/>
              </a:rPr>
              <a:t> </a:t>
            </a:r>
            <a:r>
              <a:rPr lang="sk-SK" sz="1100" dirty="0">
                <a:latin typeface="Calibri" pitchFamily="34" charset="0"/>
                <a:cs typeface="Calibri" pitchFamily="34" charset="0"/>
              </a:rPr>
              <a:t>(komédia)  Dej drámy sa odohráva v Paríži, kde žije starý vdovec Harpagon so synom Cléantom a dcérou Elizou. Po meste kolujú chýry, že je najväčší lakomec v širokom okolí. A nanešťastie pre jeho deti sa zakladajú na pravde. Starý lakomec nemá inej práce ako čo najviac zarobiť na pôžičkách a obchodoch. Majetku má toľko, že do konca života by nemusel pohnúť ani prstom, ale svojim deťom dá ledva na základné ošatenie. Na ich city nedbá, ba dokonca hľadá pre ne finančne najvýhodnejšieho partnera. Dcére vyberie starého Anzelma len preto, že netrvá na žiadnom vene. Pre seba si vyhliadol mladú krásavicu Mariannu. Je síce chudobná, ale aspoň nemá vysoké nároky. Lenže tú istú ženu miluje jeho syn Cléante. Nenechá sa ním uprosiť, nedbajúc na svoj nevhodný vek. Oddaný Cléantov sluha La Fléche chce svojmu pánovi veľmi pomôcť, a tak v záhrade nájde a zo zeme vykope Harpagonov poklad. Keď to lakomec zistí, zatočí sa mu celý svet pred očami. Myslí, že je to jeho definitívny koniec. Prišiel o svoje všetko. Na svadbu s Mariannou úplne zabudne. Okamžite začne vypočúvať služobníctvo. Nakoniec mu Cléante vysvetlí ako sa veci majú a dohodne sa s ním na výmene pokladu za Mariannu. Šťastní a spokojní sú všetci. Každý má to, čo považuje na najhodnotnejšie na svete. Harpagon svoj majetok, Marianna a Cléante svoju lásku.</a:t>
            </a:r>
          </a:p>
          <a:p>
            <a:r>
              <a:rPr lang="sk-SK" sz="1100" b="1" i="1" dirty="0">
                <a:solidFill>
                  <a:schemeClr val="tx2"/>
                </a:solidFill>
                <a:latin typeface="Calibri" pitchFamily="34" charset="0"/>
                <a:cs typeface="Calibri" pitchFamily="34" charset="0"/>
              </a:rPr>
              <a:t>Daniel Defoe- Robinson Crusoe-  </a:t>
            </a:r>
            <a:r>
              <a:rPr lang="sk-SK" sz="1100" b="1" i="1" cap="all" dirty="0">
                <a:latin typeface="Calibri" pitchFamily="34" charset="0"/>
                <a:cs typeface="Calibri" pitchFamily="34" charset="0"/>
              </a:rPr>
              <a:t>HLAVNÁ MYŠLIENKA</a:t>
            </a:r>
            <a:endParaRPr lang="sk-SK" sz="1100" b="1" i="1" dirty="0">
              <a:latin typeface="Calibri" pitchFamily="34" charset="0"/>
              <a:cs typeface="Calibri" pitchFamily="34" charset="0"/>
            </a:endParaRPr>
          </a:p>
          <a:p>
            <a:r>
              <a:rPr lang="sk-SK" sz="1100" dirty="0">
                <a:latin typeface="Calibri" pitchFamily="34" charset="0"/>
                <a:cs typeface="Calibri" pitchFamily="34" charset="0"/>
              </a:rPr>
              <a:t>Aj keď sa človek dostane do situácie ktorá sa zdá nevyriešiteľná, dá sa vyriešiť. Stačí len zapnúť mozog a byť trpezlivý.Robinson je tým najväčším príkladom. Vyrobil si veľa nástrojv aj keď vôbec nevedel ako na to</a:t>
            </a:r>
            <a:r>
              <a:rPr lang="sk-SK" sz="1100" dirty="0" smtClean="0">
                <a:latin typeface="Calibri" pitchFamily="34" charset="0"/>
                <a:cs typeface="Calibri" pitchFamily="34" charset="0"/>
              </a:rPr>
              <a:t>.</a:t>
            </a:r>
            <a:r>
              <a:rPr lang="sk-SK" sz="1100" b="1" dirty="0">
                <a:latin typeface="Calibri" pitchFamily="34" charset="0"/>
                <a:cs typeface="Calibri" pitchFamily="34" charset="0"/>
              </a:rPr>
              <a:t/>
            </a:r>
            <a:br>
              <a:rPr lang="sk-SK" sz="1100" b="1" dirty="0">
                <a:latin typeface="Calibri" pitchFamily="34" charset="0"/>
                <a:cs typeface="Calibri" pitchFamily="34" charset="0"/>
              </a:rPr>
            </a:br>
            <a:r>
              <a:rPr lang="sk-SK" sz="1100" b="1" dirty="0" smtClean="0">
                <a:solidFill>
                  <a:srgbClr val="FF0000"/>
                </a:solidFill>
              </a:rPr>
              <a:t> hrdinovia vynikajú predovšetkým zvýšeným vlasteneckým cítením </a:t>
            </a:r>
            <a:endParaRPr lang="sk-SK" sz="1100" b="1" dirty="0">
              <a:solidFill>
                <a:srgbClr val="FF0000"/>
              </a:solidFill>
              <a:latin typeface="Calibri" pitchFamily="34" charset="0"/>
              <a:cs typeface="Calibri" pitchFamily="34" charset="0"/>
            </a:endParaRPr>
          </a:p>
          <a:p>
            <a:r>
              <a:rPr lang="sk-SK" sz="1100" b="1" dirty="0">
                <a:solidFill>
                  <a:schemeClr val="tx2"/>
                </a:solidFill>
                <a:latin typeface="Calibri" pitchFamily="34" charset="0"/>
                <a:cs typeface="Calibri" pitchFamily="34" charset="0"/>
              </a:rPr>
              <a:t>Slov. </a:t>
            </a:r>
            <a:r>
              <a:rPr lang="sk-SK" sz="1100" b="1" dirty="0" smtClean="0">
                <a:solidFill>
                  <a:schemeClr val="tx2"/>
                </a:solidFill>
                <a:latin typeface="Calibri" pitchFamily="34" charset="0"/>
                <a:cs typeface="Calibri" pitchFamily="34" charset="0"/>
              </a:rPr>
              <a:t>Klasicizmus</a:t>
            </a:r>
            <a:r>
              <a:rPr lang="sk-SK" sz="1100" b="1" dirty="0">
                <a:latin typeface="Calibri" pitchFamily="34" charset="0"/>
                <a:cs typeface="Calibri" pitchFamily="34" charset="0"/>
              </a:rPr>
              <a:t/>
            </a:r>
            <a:br>
              <a:rPr lang="sk-SK" sz="1100" b="1" dirty="0">
                <a:latin typeface="Calibri" pitchFamily="34" charset="0"/>
                <a:cs typeface="Calibri" pitchFamily="34" charset="0"/>
              </a:rPr>
            </a:br>
            <a:r>
              <a:rPr lang="sk-SK" sz="1100" b="1" u="sng" dirty="0">
                <a:solidFill>
                  <a:srgbClr val="FF0000"/>
                </a:solidFill>
                <a:latin typeface="Calibri" pitchFamily="34" charset="0"/>
                <a:cs typeface="Calibri" pitchFamily="34" charset="0"/>
              </a:rPr>
              <a:t>J. Kollár – Slávy dcéra  5 spevov (Sála, Labe, Dunaj, Léthe, Acheron</a:t>
            </a:r>
            <a:r>
              <a:rPr lang="sk-SK" sz="1100" dirty="0">
                <a:latin typeface="Calibri" pitchFamily="34" charset="0"/>
                <a:cs typeface="Calibri" pitchFamily="34" charset="0"/>
              </a:rPr>
              <a:t>)názvy riek </a:t>
            </a:r>
            <a:r>
              <a:rPr lang="sk-SK" sz="1100" b="1" dirty="0">
                <a:latin typeface="Calibri" pitchFamily="34" charset="0"/>
                <a:cs typeface="Calibri" pitchFamily="34" charset="0"/>
              </a:rPr>
              <a:t>/predspev písaní časomierou</a:t>
            </a:r>
            <a:endParaRPr lang="sk-SK" sz="1100" dirty="0">
              <a:latin typeface="Calibri" pitchFamily="34" charset="0"/>
              <a:cs typeface="Calibri" pitchFamily="34" charset="0"/>
            </a:endParaRPr>
          </a:p>
          <a:p>
            <a:r>
              <a:rPr lang="sk-SK" sz="1100" dirty="0">
                <a:latin typeface="Calibri" pitchFamily="34" charset="0"/>
                <a:cs typeface="Calibri" pitchFamily="34" charset="0"/>
              </a:rPr>
              <a:t>Básnická skladba o láske k žene a slovanskej vlasti, inšpirovaná láskou autora k F. Schmidtovej, s ktorou sa zoznámil počas štúdií v Nemecku. Motív cesty, ktorou prechádza z Nemecka z územia Lužických Srbov na Slovensko, zamýšľanie sa nad osudmi národov, ktorých územím prechádza </a:t>
            </a:r>
            <a:r>
              <a:rPr lang="sk-SK" sz="1100" b="1" u="sng" dirty="0">
                <a:solidFill>
                  <a:srgbClr val="00B050"/>
                </a:solidFill>
                <a:latin typeface="Calibri" pitchFamily="34" charset="0"/>
                <a:cs typeface="Calibri" pitchFamily="34" charset="0"/>
              </a:rPr>
              <a:t>Hlavnou postavou</a:t>
            </a:r>
            <a:r>
              <a:rPr lang="sk-SK" sz="1100" b="1" dirty="0">
                <a:latin typeface="Calibri" pitchFamily="34" charset="0"/>
                <a:cs typeface="Calibri" pitchFamily="34" charset="0"/>
              </a:rPr>
              <a:t> diela je krásna Mína, dcéra bohyne Slávy. Inšpirovala ho skutočná Friderika, do ktorej bol autor zamilovaný</a:t>
            </a:r>
          </a:p>
          <a:p>
            <a:pPr>
              <a:buNone/>
            </a:pPr>
            <a:r>
              <a:rPr lang="sk-SK" sz="1100" b="1" dirty="0">
                <a:latin typeface="Calibri" pitchFamily="34" charset="0"/>
                <a:cs typeface="Calibri" pitchFamily="34" charset="0"/>
              </a:rPr>
              <a:t> </a:t>
            </a:r>
          </a:p>
          <a:p>
            <a:pPr>
              <a:buNone/>
            </a:pPr>
            <a:r>
              <a:rPr lang="sk-SK" sz="1100" b="1" dirty="0" smtClean="0">
                <a:solidFill>
                  <a:srgbClr val="FF0000"/>
                </a:solidFill>
                <a:latin typeface="Calibri" pitchFamily="34" charset="0"/>
                <a:cs typeface="Calibri" pitchFamily="34" charset="0"/>
              </a:rPr>
              <a:t>          Mylienka </a:t>
            </a:r>
            <a:r>
              <a:rPr lang="sk-SK" sz="1100" b="1" dirty="0">
                <a:solidFill>
                  <a:srgbClr val="FF0000"/>
                </a:solidFill>
                <a:latin typeface="Calibri" pitchFamily="34" charset="0"/>
                <a:cs typeface="Calibri" pitchFamily="34" charset="0"/>
              </a:rPr>
              <a:t>všeslovanskej vzájomnosti –spojit slovanské národy na čele s Ruskom</a:t>
            </a:r>
            <a:endParaRPr lang="sk-SK" sz="1100" dirty="0">
              <a:solidFill>
                <a:srgbClr val="FF0000"/>
              </a:solidFill>
              <a:latin typeface="Calibri" pitchFamily="34" charset="0"/>
              <a:cs typeface="Calibri" pitchFamily="34" charset="0"/>
            </a:endParaRPr>
          </a:p>
          <a:p>
            <a:r>
              <a:rPr lang="sk-SK" sz="1100" b="1" u="sng" dirty="0">
                <a:solidFill>
                  <a:srgbClr val="FF0000"/>
                </a:solidFill>
                <a:latin typeface="Calibri" pitchFamily="34" charset="0"/>
                <a:cs typeface="Calibri" pitchFamily="34" charset="0"/>
              </a:rPr>
              <a:t>Bol proti bernolákovčine, sám písal v češtine</a:t>
            </a:r>
          </a:p>
          <a:p>
            <a:r>
              <a:rPr lang="sk-SK" sz="1100" b="1" dirty="0">
                <a:latin typeface="Calibri" pitchFamily="34" charset="0"/>
                <a:cs typeface="Calibri" pitchFamily="34" charset="0"/>
              </a:rPr>
              <a:t> </a:t>
            </a:r>
          </a:p>
          <a:p>
            <a:r>
              <a:rPr lang="sk-SK" sz="1100" b="1" u="sng" dirty="0">
                <a:solidFill>
                  <a:srgbClr val="FF0000"/>
                </a:solidFill>
                <a:latin typeface="Calibri" pitchFamily="34" charset="0"/>
                <a:cs typeface="Calibri" pitchFamily="34" charset="0"/>
              </a:rPr>
              <a:t>J. Hollý- národné eposy SVATOPLUK, CYRILOMETODIÁDA, SLÁ</a:t>
            </a:r>
            <a:r>
              <a:rPr lang="sk-SK" sz="1100" b="1" dirty="0">
                <a:latin typeface="Calibri" pitchFamily="34" charset="0"/>
                <a:cs typeface="Calibri" pitchFamily="34" charset="0"/>
              </a:rPr>
              <a:t>V</a:t>
            </a:r>
            <a:r>
              <a:rPr lang="sk-SK" sz="1100" dirty="0">
                <a:latin typeface="Calibri" pitchFamily="34" charset="0"/>
                <a:cs typeface="Calibri" pitchFamily="34" charset="0"/>
              </a:rPr>
              <a:t> a zbierka idilických básni </a:t>
            </a:r>
            <a:r>
              <a:rPr lang="sk-SK" sz="1100" b="1" dirty="0">
                <a:latin typeface="Calibri" pitchFamily="34" charset="0"/>
                <a:cs typeface="Calibri" pitchFamily="34" charset="0"/>
              </a:rPr>
              <a:t>SELANKY</a:t>
            </a:r>
            <a:r>
              <a:rPr lang="sk-SK" sz="1100" dirty="0">
                <a:latin typeface="Calibri" pitchFamily="34" charset="0"/>
                <a:cs typeface="Calibri" pitchFamily="34" charset="0"/>
              </a:rPr>
              <a:t>. </a:t>
            </a:r>
            <a:br>
              <a:rPr lang="sk-SK" sz="1100" dirty="0">
                <a:latin typeface="Calibri" pitchFamily="34" charset="0"/>
                <a:cs typeface="Calibri" pitchFamily="34" charset="0"/>
              </a:rPr>
            </a:br>
            <a:endParaRPr lang="sk-SK" sz="1100" dirty="0">
              <a:latin typeface="Calibri" pitchFamily="34" charset="0"/>
              <a:cs typeface="Calibri" pitchFamily="34" charset="0"/>
            </a:endParaRPr>
          </a:p>
          <a:p>
            <a:endParaRPr lang="sk-SK" sz="1100" dirty="0">
              <a:latin typeface="Calibri" pitchFamily="34" charset="0"/>
              <a:cs typeface="Calibri" pitchFamily="34" charset="0"/>
            </a:endParaRPr>
          </a:p>
        </p:txBody>
      </p:sp>
      <p:sp>
        <p:nvSpPr>
          <p:cNvPr id="2049" name="Rectangle 1"/>
          <p:cNvSpPr>
            <a:spLocks noChangeArrowheads="1"/>
          </p:cNvSpPr>
          <p:nvPr/>
        </p:nvSpPr>
        <p:spPr bwMode="auto">
          <a:xfrm>
            <a:off x="3059832" y="575102"/>
            <a:ext cx="5400600" cy="5232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trag</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é</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dia, </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ó</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da,el</a:t>
            </a:r>
            <a:r>
              <a:rPr kumimoji="0" lang="sk-SK" sz="1400" b="1" i="0" u="none" strike="noStrike" cap="none" normalizeH="0" baseline="0" dirty="0" smtClean="0">
                <a:ln>
                  <a:noFill/>
                </a:ln>
                <a:solidFill>
                  <a:srgbClr val="FF0000"/>
                </a:solidFill>
                <a:effectLst/>
                <a:latin typeface="Calibri"/>
                <a:ea typeface="Times New Roman" pitchFamily="18" charset="0"/>
                <a:cs typeface="Tahoma" pitchFamily="34" charset="0"/>
              </a:rPr>
              <a:t>é</a:t>
            </a: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gia</a:t>
            </a:r>
            <a:r>
              <a:rPr kumimoji="0" lang="sk-SK" sz="1400" b="1" i="0" u="none" strike="noStrike" cap="none" normalizeH="0" baseline="0" dirty="0" smtClean="0">
                <a:ln>
                  <a:noFill/>
                </a:ln>
                <a:solidFill>
                  <a:srgbClr val="C45300"/>
                </a:solidFill>
                <a:effectLst/>
                <a:latin typeface="Tahoma" pitchFamily="34" charset="0"/>
                <a:ea typeface="Times New Roman" pitchFamily="18" charset="0"/>
                <a:cs typeface="Tahoma" pitchFamily="34" charset="0"/>
              </a:rPr>
              <a:t> </a:t>
            </a:r>
            <a:r>
              <a:rPr kumimoji="0" lang="sk-SK"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vy</a:t>
            </a:r>
            <a:r>
              <a:rPr kumimoji="0" lang="sk-SK" sz="1400" b="1" i="0" u="none" strike="noStrike" cap="none" normalizeH="0" baseline="0" dirty="0" smtClean="0">
                <a:ln>
                  <a:noFill/>
                </a:ln>
                <a:solidFill>
                  <a:schemeClr val="tx1"/>
                </a:solidFill>
                <a:effectLst/>
                <a:latin typeface="Calibri"/>
                <a:ea typeface="Times New Roman" pitchFamily="18" charset="0"/>
                <a:cs typeface="Tahoma" pitchFamily="34" charset="0"/>
              </a:rPr>
              <a:t>šš</a:t>
            </a:r>
            <a:r>
              <a:rPr kumimoji="0" lang="sk-SK"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ia spoločnosť</a:t>
            </a:r>
            <a:endParaRPr lang="sk-SK" sz="1400" b="1" dirty="0">
              <a:solidFill>
                <a:srgbClr val="FF0000"/>
              </a:solidFill>
              <a:latin typeface="Tahoma" pitchFamily="34"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bájka, komédia  , satira</a:t>
            </a:r>
            <a:r>
              <a:rPr kumimoji="0" lang="sk-SK"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 nižšia spoločnos</a:t>
            </a:r>
            <a:r>
              <a:rPr kumimoji="0" lang="sk-SK" sz="9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ť</a:t>
            </a:r>
            <a:r>
              <a:rPr kumimoji="0" lang="sk-SK" sz="800" b="0" i="0" u="none" strike="noStrike" cap="none" normalizeH="0" baseline="0" dirty="0" smtClean="0">
                <a:ln>
                  <a:noFill/>
                </a:ln>
                <a:solidFill>
                  <a:schemeClr val="tx1"/>
                </a:solidFill>
                <a:effectLst/>
                <a:latin typeface="Arial" pitchFamily="34" charset="0"/>
                <a:cs typeface="Arial" pitchFamily="34" charset="0"/>
              </a:rPr>
              <a:t> </a:t>
            </a:r>
            <a:endParaRPr kumimoji="0" lang="sk-S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3059832" y="145908"/>
            <a:ext cx="42484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Dôležitej</a:t>
            </a:r>
            <a:r>
              <a:rPr kumimoji="0" lang="sk-SK" sz="1400" b="1" i="0" u="none" strike="noStrike" cap="none" normalizeH="0" baseline="0" dirty="0" smtClean="0">
                <a:ln>
                  <a:noFill/>
                </a:ln>
                <a:solidFill>
                  <a:srgbClr val="4F81BD"/>
                </a:solidFill>
                <a:effectLst/>
                <a:latin typeface="Calibri"/>
                <a:ea typeface="Times New Roman" pitchFamily="18" charset="0"/>
                <a:cs typeface="Tahoma" pitchFamily="34" charset="0"/>
              </a:rPr>
              <a:t>š</a:t>
            </a:r>
            <a:r>
              <a:rPr kumimoji="0" lang="sk-SK" sz="14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ia je forma nie obsah</a:t>
            </a:r>
            <a:endParaRPr kumimoji="0" lang="sk-SK"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637</Words>
  <Application>Microsoft Office PowerPoint</Application>
  <PresentationFormat>On-screen Show (4:3)</PresentationFormat>
  <Paragraphs>309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Literatúra maturita</vt:lpstr>
      <vt:lpstr>Staroveká literatúra</vt:lpstr>
      <vt:lpstr>Stredoveká lit. (5. – 14. st.)</vt:lpstr>
      <vt:lpstr> Humanizmusus a renesancia(znovuzrodenie) (14. – 17. st.) </vt:lpstr>
      <vt:lpstr>ZNAKY RENESANCIE </vt:lpstr>
      <vt:lpstr> Miguel Cervantes Saavedra - Don Quiojote </vt:lpstr>
      <vt:lpstr> Baroková lit. (16. – 17. st.) </vt:lpstr>
      <vt:lpstr>Osvietenstvo a klasicizmus (17.- 18.str.)</vt:lpstr>
      <vt:lpstr>klasicizmus</vt:lpstr>
      <vt:lpstr>Romantizmus (18. – 19. st.) </vt:lpstr>
      <vt:lpstr>Realizmus (druhá pol. 19. st.)  druhá vlna realizmu- Kukučín,Tajovský,Timrava</vt:lpstr>
      <vt:lpstr> Medzivojnová literatúra (1918 – 1945) </vt:lpstr>
      <vt:lpstr>Smery Slovenskej medzivojnovej lit.</vt:lpstr>
      <vt:lpstr> Smery avangardy         Ide o etapu vo vývoji moderného umenia.  </vt:lpstr>
      <vt:lpstr>Literatúra po druhej svetovej vojne / po 1945 až dodnes </vt:lpstr>
      <vt:lpstr>Svetová po 1945</vt:lpstr>
      <vt:lpstr>Slovenská po 1945</vt:lpstr>
      <vt:lpstr>Próza po 1945</vt:lpstr>
      <vt:lpstr>Július Satinský , Milan Lasica Stanislav Štepka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Literatúra maturita</dc:title>
  <dc:creator>Dana Čechovičová</dc:creator>
  <cp:lastModifiedBy>Dana Čechovičová</cp:lastModifiedBy>
  <cp:revision>92</cp:revision>
  <dcterms:created xsi:type="dcterms:W3CDTF">2019-04-13T13:45:39Z</dcterms:created>
  <dcterms:modified xsi:type="dcterms:W3CDTF">2019-05-25T14:45:45Z</dcterms:modified>
</cp:coreProperties>
</file>