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59" r:id="rId8"/>
    <p:sldId id="260" r:id="rId9"/>
    <p:sldId id="267" r:id="rId10"/>
    <p:sldId id="261" r:id="rId11"/>
    <p:sldId id="268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effectLst/>
              </a:rPr>
              <a:t>POPRAVISKO</a:t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err="1">
                <a:effectLst/>
              </a:rPr>
              <a:t>Čingiz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Ajtmatov</a:t>
            </a:r>
            <a:endParaRPr lang="sk-SK" sz="2800" dirty="0">
              <a:effectLst/>
            </a:endParaRP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4248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Tretia dejová línia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3" y="2050868"/>
            <a:ext cx="9905998" cy="4284617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effectLst/>
              </a:rPr>
              <a:t>Tretia línia tvorí osud pastiera </a:t>
            </a:r>
            <a:r>
              <a:rPr lang="sk-SK" dirty="0" err="1">
                <a:effectLst/>
              </a:rPr>
              <a:t>Bostona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Urkunčijeva</a:t>
            </a:r>
            <a:r>
              <a:rPr lang="sk-SK" dirty="0">
                <a:effectLst/>
              </a:rPr>
              <a:t>. </a:t>
            </a:r>
          </a:p>
          <a:p>
            <a:pPr algn="just"/>
            <a:r>
              <a:rPr lang="sk-SK" dirty="0">
                <a:effectLst/>
              </a:rPr>
              <a:t>Po smrti svojej ženy </a:t>
            </a:r>
            <a:r>
              <a:rPr lang="sk-SK" dirty="0" err="1">
                <a:effectLst/>
              </a:rPr>
              <a:t>Arzyguľ</a:t>
            </a:r>
            <a:r>
              <a:rPr lang="sk-SK" dirty="0">
                <a:effectLst/>
              </a:rPr>
              <a:t> sa znova oženil s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Guľumkan</a:t>
            </a:r>
            <a:r>
              <a:rPr lang="sk-SK" dirty="0">
                <a:effectLst/>
              </a:rPr>
              <a:t>, vdovou po jeho dlhoročnom 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priateľovi </a:t>
            </a:r>
            <a:r>
              <a:rPr lang="sk-SK" dirty="0" err="1">
                <a:effectLst/>
              </a:rPr>
              <a:t>Ernazarovi</a:t>
            </a:r>
            <a:r>
              <a:rPr lang="sk-SK" dirty="0">
                <a:effectLst/>
              </a:rPr>
              <a:t>, ktorý tragicky zahynul, keď spolu s Bostonom hľadali nové pastviny pre stáda oviec.</a:t>
            </a:r>
          </a:p>
          <a:p>
            <a:pPr algn="just"/>
            <a:r>
              <a:rPr lang="sk-SK" dirty="0">
                <a:effectLst/>
              </a:rPr>
              <a:t>Boston sa dostal do sporu s </a:t>
            </a:r>
            <a:r>
              <a:rPr lang="sk-SK" dirty="0" err="1">
                <a:effectLst/>
              </a:rPr>
              <a:t>Bazarbajom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Najgutovom</a:t>
            </a:r>
            <a:r>
              <a:rPr lang="sk-SK" dirty="0">
                <a:effectLst/>
              </a:rPr>
              <a:t> (pastier závislý na alkohole).</a:t>
            </a:r>
          </a:p>
        </p:txBody>
      </p:sp>
      <p:pic>
        <p:nvPicPr>
          <p:cNvPr id="5122" name="Picture 2" descr="http://img.topky.sk/big/1062480.jpg/dlh-dane-zoznam-grecko-dlznik-preplatok-pastier-stellios-parasy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65" y="163988"/>
            <a:ext cx="4211178" cy="2796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0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3219" y="326573"/>
            <a:ext cx="9905998" cy="3570514"/>
          </a:xfrm>
        </p:spPr>
        <p:txBody>
          <a:bodyPr/>
          <a:lstStyle/>
          <a:p>
            <a:pPr algn="just"/>
            <a:r>
              <a:rPr lang="sk-SK" dirty="0" err="1">
                <a:effectLst/>
              </a:rPr>
              <a:t>Bazarbaj</a:t>
            </a:r>
            <a:r>
              <a:rPr lang="sk-SK" dirty="0">
                <a:effectLst/>
              </a:rPr>
              <a:t> vybral noru </a:t>
            </a:r>
            <a:r>
              <a:rPr lang="sk-SK" dirty="0" err="1">
                <a:effectLst/>
              </a:rPr>
              <a:t>Akbary</a:t>
            </a:r>
            <a:r>
              <a:rPr lang="sk-SK" dirty="0">
                <a:effectLst/>
              </a:rPr>
              <a:t> a vĺčatá chcel speňažiť. Vlci sa však vrátili príliš skoro a on sa ledva zachránil v </a:t>
            </a:r>
            <a:r>
              <a:rPr lang="sk-SK" dirty="0" err="1">
                <a:effectLst/>
              </a:rPr>
              <a:t>Bostonovom</a:t>
            </a:r>
            <a:r>
              <a:rPr lang="sk-SK" dirty="0">
                <a:effectLst/>
              </a:rPr>
              <a:t> košiari. Tam vlci stratili stopu.</a:t>
            </a:r>
          </a:p>
          <a:p>
            <a:pPr algn="just"/>
            <a:r>
              <a:rPr lang="sk-SK" dirty="0">
                <a:effectLst/>
              </a:rPr>
              <a:t> Vlčí pár tak každú noc chodil a zavýjal pri </a:t>
            </a:r>
            <a:r>
              <a:rPr lang="sk-SK" dirty="0" err="1">
                <a:effectLst/>
              </a:rPr>
              <a:t>Bostonovom</a:t>
            </a:r>
            <a:r>
              <a:rPr lang="sk-SK" dirty="0">
                <a:effectLst/>
              </a:rPr>
              <a:t> košiari a budil tým jeho, jeho ženu a dvojročného synka. Boston to nemohol vydržať, a tak sa vybral za </a:t>
            </a:r>
            <a:r>
              <a:rPr lang="sk-SK" dirty="0" err="1">
                <a:effectLst/>
              </a:rPr>
              <a:t>Bazarbajom</a:t>
            </a:r>
            <a:r>
              <a:rPr lang="sk-SK" dirty="0">
                <a:effectLst/>
              </a:rPr>
              <a:t>, aby vĺčatá vrátil, ale on o tom nechcel ani počuť. </a:t>
            </a:r>
          </a:p>
          <a:p>
            <a:pPr algn="just"/>
            <a:r>
              <a:rPr lang="sk-SK" dirty="0">
                <a:effectLst/>
              </a:rPr>
              <a:t>Zavýjanie vlkov pokračovalo, a tak sa Boston rozhodol zastreliť ich. </a:t>
            </a:r>
            <a:endParaRPr lang="sk-SK" dirty="0"/>
          </a:p>
        </p:txBody>
      </p:sp>
      <p:pic>
        <p:nvPicPr>
          <p:cNvPr id="6146" name="Picture 2" descr="https://encrypted-tbn0.gstatic.com/images?q=tbn:ANd9GcT1STxPLXvErXyUH1Zf2fS3jqaAsxMB-KqMAYFzWTAOt62Vrb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45" y="3576149"/>
            <a:ext cx="4176058" cy="2956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abornicihub.cz/_SOUBORY/KESTAZENI/20120114180110baby_wolv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17" y="3268788"/>
            <a:ext cx="4351263" cy="3263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4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 diela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effectLst/>
              </a:rPr>
              <a:t>Taščajnara</a:t>
            </a:r>
            <a:r>
              <a:rPr lang="sk-SK" dirty="0">
                <a:effectLst/>
              </a:rPr>
              <a:t> zastrelil, no </a:t>
            </a:r>
            <a:r>
              <a:rPr lang="sk-SK" dirty="0" err="1">
                <a:effectLst/>
              </a:rPr>
              <a:t>Akbara</a:t>
            </a:r>
            <a:r>
              <a:rPr lang="sk-SK" dirty="0">
                <a:effectLst/>
              </a:rPr>
              <a:t> prežila.</a:t>
            </a:r>
          </a:p>
          <a:p>
            <a:r>
              <a:rPr lang="sk-SK" dirty="0">
                <a:effectLst/>
              </a:rPr>
              <a:t> Na druhý deň ráno prišla vlčica až k ľudskému </a:t>
            </a:r>
            <a:r>
              <a:rPr lang="sk-SK" dirty="0" err="1">
                <a:effectLst/>
              </a:rPr>
              <a:t>osídliu</a:t>
            </a:r>
            <a:r>
              <a:rPr lang="sk-SK" dirty="0">
                <a:effectLst/>
              </a:rPr>
              <a:t>, našla tam dieťa - ľudské mláďa a z materinského citu ho chcela zobrať do svojho brlohu.</a:t>
            </a:r>
          </a:p>
          <a:p>
            <a:r>
              <a:rPr lang="sk-SK" dirty="0">
                <a:effectLst/>
              </a:rPr>
              <a:t> Boston s puškou bežal za </a:t>
            </a:r>
            <a:r>
              <a:rPr lang="sk-SK" dirty="0" err="1">
                <a:effectLst/>
              </a:rPr>
              <a:t>Akbarou</a:t>
            </a:r>
            <a:r>
              <a:rPr lang="sk-SK" dirty="0">
                <a:effectLst/>
              </a:rPr>
              <a:t>. Zasiahol ju až posledným nábojom, ale keď prišiel bližšie s hrôzou zistil, že zabil aj svojho syna, ktorého veľmi miloval.</a:t>
            </a:r>
          </a:p>
          <a:p>
            <a:r>
              <a:rPr lang="sk-SK" dirty="0">
                <a:effectLst/>
              </a:rPr>
              <a:t> Boston sa chcel pomstiť, a tak šiel k </a:t>
            </a:r>
            <a:r>
              <a:rPr lang="sk-SK" dirty="0" err="1">
                <a:effectLst/>
              </a:rPr>
              <a:t>Bazarbajovi</a:t>
            </a:r>
            <a:r>
              <a:rPr lang="sk-SK" dirty="0">
                <a:effectLst/>
              </a:rPr>
              <a:t>, pôvodcovi všetkých jeho problémov a zastrelil ho. Potom odchádza vydať sa úradom.</a:t>
            </a:r>
            <a:br>
              <a:rPr lang="sk-SK" dirty="0"/>
            </a:br>
            <a:r>
              <a:rPr lang="sk-SK" dirty="0">
                <a:effectLst/>
              </a:rPr>
              <a:t> </a:t>
            </a:r>
            <a:endParaRPr lang="sk-SK" dirty="0"/>
          </a:p>
        </p:txBody>
      </p:sp>
      <p:pic>
        <p:nvPicPr>
          <p:cNvPr id="6146" name="Picture 2" descr="http://img.ahaonline.cz/img/18/new_article/1384363-img-pistole-zb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5461" y="152399"/>
            <a:ext cx="4476750" cy="281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pravda.sk/res/2013/05/24/thumbs/puta-vaezenie-vaezen-obvineny-cla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52" y="152399"/>
            <a:ext cx="3162391" cy="2368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2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288" y="2490652"/>
            <a:ext cx="9905998" cy="1905000"/>
          </a:xfrm>
        </p:spPr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56960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autorovi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3675017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effectLst/>
              </a:rPr>
              <a:t>* 12. december 1928,Šeker, Kirgizská SSR </a:t>
            </a:r>
          </a:p>
          <a:p>
            <a:pPr marL="0" indent="0" algn="just">
              <a:buNone/>
            </a:pPr>
            <a:r>
              <a:rPr lang="sk-SK" dirty="0">
                <a:effectLst/>
              </a:rPr>
              <a:t>    † 10. jún 2008, Norimberg, Nemecko (79)</a:t>
            </a:r>
          </a:p>
          <a:p>
            <a:pPr algn="just"/>
            <a:r>
              <a:rPr lang="sk-SK" dirty="0">
                <a:effectLst/>
              </a:rPr>
              <a:t> kirgizský spisovateľ, prozaik a publicista, jeden z predstaviteľov tzv. magického realizmu ( je založený na magickom a mytologickom výklade skutočnosti),</a:t>
            </a:r>
          </a:p>
          <a:p>
            <a:pPr algn="just"/>
            <a:r>
              <a:rPr lang="sk-SK" dirty="0">
                <a:effectLst/>
              </a:rPr>
              <a:t>Meno </a:t>
            </a:r>
            <a:r>
              <a:rPr lang="sk-SK" dirty="0" err="1">
                <a:effectLst/>
              </a:rPr>
              <a:t>Čingiz</a:t>
            </a:r>
            <a:r>
              <a:rPr lang="sk-SK" dirty="0">
                <a:effectLst/>
              </a:rPr>
              <a:t> dostal podľa slávneho vojvodcu Džingischána,</a:t>
            </a:r>
          </a:p>
          <a:p>
            <a:pPr algn="just"/>
            <a:r>
              <a:rPr lang="sk-SK" dirty="0" err="1">
                <a:effectLst/>
              </a:rPr>
              <a:t>Čingiza</a:t>
            </a:r>
            <a:r>
              <a:rPr lang="sk-SK" dirty="0">
                <a:effectLst/>
              </a:rPr>
              <a:t> spolu s jeho ďalšími súrodencami vychovávala matka sama, otca popravili so statusom nepriateľa sovietskeho národa,</a:t>
            </a:r>
          </a:p>
          <a:p>
            <a:pPr algn="just"/>
            <a:endParaRPr lang="sk-SK" dirty="0">
              <a:effectLst/>
            </a:endParaRPr>
          </a:p>
        </p:txBody>
      </p:sp>
      <p:pic>
        <p:nvPicPr>
          <p:cNvPr id="1026" name="Picture 2" descr="kirgizský spisovateľ, prozaik a public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64" y="200845"/>
            <a:ext cx="2521088" cy="336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1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36910" y="2325189"/>
            <a:ext cx="9905998" cy="3740331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effectLst/>
              </a:rPr>
              <a:t>vyštudoval Vysokú školu poľnohospodársku v </a:t>
            </a:r>
            <a:r>
              <a:rPr lang="sk-SK" dirty="0" err="1">
                <a:effectLst/>
              </a:rPr>
              <a:t>Frunze</a:t>
            </a:r>
            <a:r>
              <a:rPr lang="sk-SK" dirty="0">
                <a:effectLst/>
              </a:rPr>
              <a:t> a pracoval ako zootechnik a veterinár, Medzitým vyštudoval Literárny inštitút Maxima </a:t>
            </a:r>
            <a:r>
              <a:rPr lang="sk-SK" dirty="0" err="1">
                <a:effectLst/>
              </a:rPr>
              <a:t>Gorkého</a:t>
            </a:r>
            <a:r>
              <a:rPr lang="sk-SK" dirty="0">
                <a:effectLst/>
              </a:rPr>
              <a:t> v Moskve, venoval sa novinárskej práci,</a:t>
            </a:r>
            <a:endParaRPr lang="sk-SK" dirty="0"/>
          </a:p>
          <a:p>
            <a:pPr algn="just"/>
            <a:r>
              <a:rPr lang="sk-SK" dirty="0">
                <a:effectLst/>
              </a:rPr>
              <a:t> bol dvakrát ženatý,</a:t>
            </a:r>
          </a:p>
          <a:p>
            <a:pPr algn="just"/>
            <a:r>
              <a:rPr lang="sk-SK" dirty="0">
                <a:effectLst/>
              </a:rPr>
              <a:t> Pred rozpadom ZSSR pracoval ako veľvyslanec Sovietskeho zväzu v Luxembursku, potom ako veľvyslanec Kirgizskej republiky v Belgicku, Luxembursku, Holandsku, EÚ, NATO a UNESCO.</a:t>
            </a:r>
            <a:endParaRPr lang="sk-SK" dirty="0"/>
          </a:p>
        </p:txBody>
      </p:sp>
      <p:pic>
        <p:nvPicPr>
          <p:cNvPr id="1026" name="Picture 2" descr="http://www.rodon.cz/admin/upload_tinymce/1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49" y="152400"/>
            <a:ext cx="4381500" cy="255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yden.cz/obrazek/cingis2-484ea9f1c06c3_275x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23" y="152400"/>
            <a:ext cx="4037602" cy="268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4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Popravisko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3" y="3000389"/>
            <a:ext cx="9905998" cy="3124201"/>
          </a:xfrm>
        </p:spPr>
        <p:txBody>
          <a:bodyPr/>
          <a:lstStyle/>
          <a:p>
            <a:r>
              <a:rPr lang="sk-SK" dirty="0">
                <a:effectLst/>
              </a:rPr>
              <a:t>sociálno-psychologicko-filozofický román s tragickým vyústením,</a:t>
            </a:r>
          </a:p>
          <a:p>
            <a:r>
              <a:rPr lang="sk-SK" b="1" dirty="0">
                <a:effectLst/>
              </a:rPr>
              <a:t>Téma:</a:t>
            </a:r>
            <a:r>
              <a:rPr lang="sk-SK" dirty="0">
                <a:effectLst/>
              </a:rPr>
              <a:t> tragické osudy, boj dobra a zla v človeku, mravné hodnoty, </a:t>
            </a:r>
          </a:p>
          <a:p>
            <a:r>
              <a:rPr lang="sk-SK" dirty="0">
                <a:effectLst/>
              </a:rPr>
              <a:t>Román môžeme rozdeliť do troch dejových línií, Osudy hrdinov 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jednotlivých línií sa prelínajú a navzájom súvisia,</a:t>
            </a:r>
          </a:p>
          <a:p>
            <a:r>
              <a:rPr lang="sk-SK" dirty="0">
                <a:effectLst/>
              </a:rPr>
              <a:t>Popravisko zanecháva ľuďom morálno-etické posolstvo, ktoré nás má vystríhať pred záhubou, ktorú si svojou nedbalosťou voči problémom, ktoré nás obklopujú môžeme privodiť.</a:t>
            </a:r>
            <a:br>
              <a:rPr lang="sk-SK" dirty="0"/>
            </a:br>
            <a:endParaRPr lang="sk-SK" dirty="0"/>
          </a:p>
        </p:txBody>
      </p:sp>
      <p:pic>
        <p:nvPicPr>
          <p:cNvPr id="2050" name="Picture 2" descr="http://www.paseka.sk/_data/books_pix_big/book_87382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30" y="185632"/>
            <a:ext cx="2548436" cy="3967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hnonline.sk/sites/default/files/attachments/images/270/47429270-sibenica_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83" y="126849"/>
            <a:ext cx="3000692" cy="2965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4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54331"/>
          </a:xfrm>
        </p:spPr>
        <p:txBody>
          <a:bodyPr/>
          <a:lstStyle/>
          <a:p>
            <a:r>
              <a:rPr lang="sk-SK" dirty="0"/>
              <a:t>Postavy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774" y="2965271"/>
            <a:ext cx="10223273" cy="3570514"/>
          </a:xfrm>
        </p:spPr>
        <p:txBody>
          <a:bodyPr>
            <a:normAutofit/>
          </a:bodyPr>
          <a:lstStyle/>
          <a:p>
            <a:pPr algn="just"/>
            <a:r>
              <a:rPr lang="sk-SK" dirty="0" err="1">
                <a:effectLst/>
              </a:rPr>
              <a:t>Akbara</a:t>
            </a:r>
            <a:r>
              <a:rPr lang="sk-SK" dirty="0">
                <a:effectLst/>
              </a:rPr>
              <a:t>- Zdatná modrooká vlčica túžiaca po potomstve, ktoré jej však vyhubia ľudia.</a:t>
            </a:r>
          </a:p>
          <a:p>
            <a:pPr algn="just"/>
            <a:r>
              <a:rPr lang="sk-SK" dirty="0" err="1">
                <a:effectLst/>
              </a:rPr>
              <a:t>Taščajnar</a:t>
            </a:r>
            <a:r>
              <a:rPr lang="sk-SK" dirty="0">
                <a:effectLst/>
              </a:rPr>
              <a:t>- druh vlčice </a:t>
            </a:r>
            <a:r>
              <a:rPr lang="sk-SK" dirty="0" err="1">
                <a:effectLst/>
              </a:rPr>
              <a:t>Akbary</a:t>
            </a:r>
            <a:r>
              <a:rPr lang="sk-SK" dirty="0">
                <a:effectLst/>
              </a:rPr>
              <a:t>, Stojí vždy pri nej, je vzorný otec, Húževnatý, silný.</a:t>
            </a:r>
          </a:p>
          <a:p>
            <a:pPr algn="just"/>
            <a:r>
              <a:rPr lang="sk-SK" dirty="0" err="1">
                <a:effectLst/>
              </a:rPr>
              <a:t>Avdij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Kallistrov</a:t>
            </a:r>
            <a:r>
              <a:rPr lang="sk-SK" dirty="0">
                <a:effectLst/>
              </a:rPr>
              <a:t>- študuje za kňaza, ale štúdium nedokončí, Dúfa, že sa uchytí ako žurnalista, Kvôli príbehu sa rozhodne vydať sa na nebezpečnú cestu za </a:t>
            </a:r>
            <a:r>
              <a:rPr lang="sk-SK" dirty="0" err="1">
                <a:effectLst/>
              </a:rPr>
              <a:t>anašou</a:t>
            </a:r>
            <a:r>
              <a:rPr lang="sk-SK" dirty="0">
                <a:effectLst/>
              </a:rPr>
              <a:t>.</a:t>
            </a:r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7283" t="27768" r="23964" b="29911"/>
          <a:stretch/>
        </p:blipFill>
        <p:spPr>
          <a:xfrm>
            <a:off x="3573280" y="222069"/>
            <a:ext cx="5042263" cy="309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http://img.ihned.cz/attachment.php/650/47536650/BmgzCKDcAoJE3uHfvSwriT0pyFqW1jL5/mu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6" t="7206" r="26836"/>
          <a:stretch/>
        </p:blipFill>
        <p:spPr bwMode="auto">
          <a:xfrm>
            <a:off x="8975271" y="276293"/>
            <a:ext cx="2403566" cy="2987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0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3" y="731521"/>
            <a:ext cx="7179627" cy="4075612"/>
          </a:xfrm>
        </p:spPr>
        <p:txBody>
          <a:bodyPr/>
          <a:lstStyle/>
          <a:p>
            <a:pPr algn="just"/>
            <a:r>
              <a:rPr lang="sk-SK" dirty="0" err="1">
                <a:effectLst/>
              </a:rPr>
              <a:t>Bazarbaj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Nojgutov</a:t>
            </a:r>
            <a:r>
              <a:rPr lang="sk-SK" dirty="0">
                <a:effectLst/>
              </a:rPr>
              <a:t>- pastier, ziskuchtivý, chamtivý, Ovláda ho túžba po alkohole, je Nespokojný so štátnym systémom, Nedarí sa mu tak ako jeho susedovi </a:t>
            </a:r>
            <a:r>
              <a:rPr lang="sk-SK" dirty="0" err="1">
                <a:effectLst/>
              </a:rPr>
              <a:t>Bostonovi</a:t>
            </a:r>
            <a:r>
              <a:rPr lang="sk-SK" dirty="0">
                <a:effectLst/>
              </a:rPr>
              <a:t> a z toho vyplýva jeho závisť. </a:t>
            </a:r>
          </a:p>
          <a:p>
            <a:pPr algn="just"/>
            <a:r>
              <a:rPr lang="sk-SK" dirty="0">
                <a:effectLst/>
              </a:rPr>
              <a:t>Boston </a:t>
            </a:r>
            <a:r>
              <a:rPr lang="sk-SK" dirty="0" err="1">
                <a:effectLst/>
              </a:rPr>
              <a:t>Urkunčijev</a:t>
            </a:r>
            <a:r>
              <a:rPr lang="sk-SK" dirty="0">
                <a:effectLst/>
              </a:rPr>
              <a:t>- poriadkumilovný, rozvážny, poctivý a ctižiadostivý pastier, Je presným opakom </a:t>
            </a:r>
            <a:r>
              <a:rPr lang="sk-SK" dirty="0" err="1">
                <a:effectLst/>
              </a:rPr>
              <a:t>Bazarbaja</a:t>
            </a:r>
            <a:r>
              <a:rPr lang="sk-SK" dirty="0">
                <a:effectLst/>
              </a:rPr>
              <a:t>, Nadovšetko miluje svojho syna </a:t>
            </a:r>
            <a:r>
              <a:rPr lang="sk-SK" dirty="0" err="1">
                <a:effectLst/>
              </a:rPr>
              <a:t>Kenžeša</a:t>
            </a:r>
            <a:r>
              <a:rPr lang="sk-SK" dirty="0">
                <a:effectLst/>
              </a:rPr>
              <a:t>. </a:t>
            </a:r>
          </a:p>
          <a:p>
            <a:pPr algn="just"/>
            <a:endParaRPr lang="sk-SK" dirty="0">
              <a:effectLst/>
            </a:endParaRPr>
          </a:p>
        </p:txBody>
      </p:sp>
      <p:pic>
        <p:nvPicPr>
          <p:cNvPr id="4104" name="Picture 8" descr="https://encrypted-tbn1.gstatic.com/images?q=tbn:ANd9GcSgZrhZRZ_OtquMItJWWupEV9HAA2aW-GyDGHEhFrx5M1JWYM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946655"/>
            <a:ext cx="3252560" cy="463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had.estranky.cz/img/mid/6/tejcigaja-1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4514" r="2483" b="2599"/>
          <a:stretch/>
        </p:blipFill>
        <p:spPr bwMode="auto">
          <a:xfrm>
            <a:off x="3357154" y="3963617"/>
            <a:ext cx="4441371" cy="2659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9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Prvá dejová línia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3" y="2233749"/>
            <a:ext cx="9905998" cy="3557451"/>
          </a:xfrm>
        </p:spPr>
        <p:txBody>
          <a:bodyPr/>
          <a:lstStyle/>
          <a:p>
            <a:r>
              <a:rPr lang="sk-SK" dirty="0">
                <a:effectLst/>
              </a:rPr>
              <a:t> Prvá dejová línia je rozprávanie o tragédii 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 vlčice </a:t>
            </a:r>
            <a:r>
              <a:rPr lang="sk-SK" dirty="0" err="1">
                <a:effectLst/>
              </a:rPr>
              <a:t>Akbary</a:t>
            </a:r>
            <a:r>
              <a:rPr lang="sk-SK" dirty="0">
                <a:effectLst/>
              </a:rPr>
              <a:t>, jej druha </a:t>
            </a:r>
            <a:r>
              <a:rPr lang="sk-SK" dirty="0" err="1">
                <a:effectLst/>
              </a:rPr>
              <a:t>Taščajnara</a:t>
            </a:r>
            <a:r>
              <a:rPr lang="sk-SK" dirty="0">
                <a:effectLst/>
              </a:rPr>
              <a:t> a ich vĺčat.</a:t>
            </a:r>
          </a:p>
          <a:p>
            <a:r>
              <a:rPr lang="sk-SK" dirty="0">
                <a:effectLst/>
              </a:rPr>
              <a:t> Trikrát mali títo dvaja vlci potomstvo, ale vždy o svoje vĺčatá prišli. Vždy sa o to priamo či nepriamo pričinili ľudia.</a:t>
            </a:r>
          </a:p>
          <a:p>
            <a:r>
              <a:rPr lang="sk-SK" dirty="0">
                <a:effectLst/>
              </a:rPr>
              <a:t> Prvýkrát ľudia poľovali na </a:t>
            </a:r>
            <a:r>
              <a:rPr lang="sk-SK" dirty="0" err="1">
                <a:effectLst/>
              </a:rPr>
              <a:t>sajgy</a:t>
            </a:r>
            <a:r>
              <a:rPr lang="sk-SK" dirty="0">
                <a:effectLst/>
              </a:rPr>
              <a:t> (druh antilop), ale </a:t>
            </a:r>
            <a:r>
              <a:rPr lang="sk-SK" dirty="0" err="1">
                <a:effectLst/>
              </a:rPr>
              <a:t>sajgy</a:t>
            </a:r>
            <a:r>
              <a:rPr lang="sk-SK" dirty="0">
                <a:effectLst/>
              </a:rPr>
              <a:t> slúžili ako potrava aj vlkom, ktoré išli na lov práve vtedy, keď ľudia zabíjali obrovské stádo </a:t>
            </a:r>
            <a:r>
              <a:rPr lang="sk-SK" dirty="0" err="1">
                <a:effectLst/>
              </a:rPr>
              <a:t>sájg</a:t>
            </a:r>
            <a:r>
              <a:rPr lang="sk-SK" dirty="0">
                <a:effectLst/>
              </a:rPr>
              <a:t>, ktoré hnali vrtuľníkmi.</a:t>
            </a:r>
          </a:p>
          <a:p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Sajgy</a:t>
            </a:r>
            <a:r>
              <a:rPr lang="sk-SK" dirty="0">
                <a:effectLst/>
              </a:rPr>
              <a:t> mláďatá v stáde udupali a  </a:t>
            </a:r>
            <a:r>
              <a:rPr lang="sk-SK" dirty="0" err="1">
                <a:effectLst/>
              </a:rPr>
              <a:t>Akbara</a:t>
            </a:r>
            <a:r>
              <a:rPr lang="sk-SK" dirty="0">
                <a:effectLst/>
              </a:rPr>
              <a:t> s </a:t>
            </a:r>
            <a:r>
              <a:rPr lang="sk-SK" dirty="0" err="1">
                <a:effectLst/>
              </a:rPr>
              <a:t>Taščajnarom</a:t>
            </a:r>
            <a:r>
              <a:rPr lang="sk-SK" dirty="0">
                <a:effectLst/>
              </a:rPr>
              <a:t> vyviazli len zázrakom. Druhýkrát o </a:t>
            </a:r>
            <a:r>
              <a:rPr lang="sk-SK" dirty="0" err="1">
                <a:effectLst/>
              </a:rPr>
              <a:t>ne</a:t>
            </a:r>
            <a:r>
              <a:rPr lang="sk-SK" dirty="0">
                <a:effectLst/>
              </a:rPr>
              <a:t> prišli, keď ľudia vypaľovali trávnaté pole a vĺčatá zhoreli. Po tretíkrát ich im vzal človek, pre peniaze. 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5335" t="43661" r="40831" b="15625"/>
          <a:stretch/>
        </p:blipFill>
        <p:spPr>
          <a:xfrm>
            <a:off x="6466114" y="46460"/>
            <a:ext cx="4581297" cy="3099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5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dejová línia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3" y="2194560"/>
            <a:ext cx="9905998" cy="3596640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Hlavnou postavou druhej dejovej línie 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je </a:t>
            </a:r>
            <a:r>
              <a:rPr lang="sk-SK" dirty="0" err="1">
                <a:effectLst/>
              </a:rPr>
              <a:t>Avdij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Kallistratov</a:t>
            </a:r>
            <a:r>
              <a:rPr lang="sk-SK" dirty="0">
                <a:effectLst/>
              </a:rPr>
              <a:t>.</a:t>
            </a:r>
          </a:p>
          <a:p>
            <a:r>
              <a:rPr lang="sk-SK" dirty="0">
                <a:effectLst/>
              </a:rPr>
              <a:t> Študoval za kňaza, ale pre </a:t>
            </a:r>
            <a:r>
              <a:rPr lang="sk-SK" dirty="0" err="1">
                <a:effectLst/>
              </a:rPr>
              <a:t>voľnomyšlienkárstvo</a:t>
            </a:r>
            <a:r>
              <a:rPr lang="sk-SK" dirty="0">
                <a:effectLst/>
              </a:rPr>
              <a:t> ho zo seminára vylúčili. </a:t>
            </a:r>
          </a:p>
          <a:p>
            <a:r>
              <a:rPr lang="sk-SK" dirty="0">
                <a:effectLst/>
              </a:rPr>
              <a:t>Spolu s narkomanmi išiel zbierať </a:t>
            </a:r>
            <a:r>
              <a:rPr lang="sk-SK" dirty="0" err="1">
                <a:effectLst/>
              </a:rPr>
              <a:t>anašu</a:t>
            </a:r>
            <a:r>
              <a:rPr lang="sk-SK" dirty="0">
                <a:effectLst/>
              </a:rPr>
              <a:t> (ruská odroda marihuany), ale snaží sa ich presvedčiť, že to čo robia je zlé, obrátiť ich k viere a k pokániu. </a:t>
            </a:r>
          </a:p>
          <a:p>
            <a:r>
              <a:rPr lang="sk-SK" dirty="0">
                <a:effectLst/>
              </a:rPr>
              <a:t>Počas zberu sa prvýkrát stretol s </a:t>
            </a:r>
            <a:r>
              <a:rPr lang="sk-SK" dirty="0" err="1">
                <a:effectLst/>
              </a:rPr>
              <a:t>Akbarou</a:t>
            </a:r>
            <a:r>
              <a:rPr lang="sk-SK" dirty="0">
                <a:effectLst/>
              </a:rPr>
              <a:t> a jej vĺčatami. Keď sa s pozbieranou </a:t>
            </a:r>
            <a:r>
              <a:rPr lang="sk-SK" dirty="0" err="1">
                <a:effectLst/>
              </a:rPr>
              <a:t>anašou</a:t>
            </a:r>
            <a:r>
              <a:rPr lang="sk-SK" dirty="0">
                <a:effectLst/>
              </a:rPr>
              <a:t> vracali do Moskvy, </a:t>
            </a:r>
            <a:r>
              <a:rPr lang="sk-SK" dirty="0" err="1">
                <a:effectLst/>
              </a:rPr>
              <a:t>anašu</a:t>
            </a:r>
            <a:r>
              <a:rPr lang="sk-SK" dirty="0">
                <a:effectLst/>
              </a:rPr>
              <a:t> z vlaku vyhodil a za to ho stihla krutá pomsta.</a:t>
            </a:r>
          </a:p>
        </p:txBody>
      </p:sp>
      <p:pic>
        <p:nvPicPr>
          <p:cNvPr id="4098" name="Picture 2" descr="https://scontent-vie1-1.xx.fbcdn.net/hphotos-xtp1/v/t34.0-12/12516194_1112231772129007_1354486144_n.jpg?oh=490201b451b9633fc6b566881262b3b3&amp;oe=5696E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02" y="347742"/>
            <a:ext cx="4329449" cy="2428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6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49973" y="576942"/>
            <a:ext cx="9905998" cy="3124201"/>
          </a:xfrm>
        </p:spPr>
        <p:txBody>
          <a:bodyPr/>
          <a:lstStyle/>
          <a:p>
            <a:pPr algn="just"/>
            <a:r>
              <a:rPr lang="sk-SK" dirty="0">
                <a:effectLst/>
              </a:rPr>
              <a:t> Narkomani ho najprv vo vozni zbili a potom za jazdy z vlaku vyhodili. </a:t>
            </a:r>
          </a:p>
          <a:p>
            <a:pPr algn="just"/>
            <a:r>
              <a:rPr lang="sk-SK" dirty="0">
                <a:effectLst/>
              </a:rPr>
              <a:t> Autor tu vsunul do deja rozhovor Krista s </a:t>
            </a:r>
            <a:r>
              <a:rPr lang="sk-SK" dirty="0" err="1">
                <a:effectLst/>
              </a:rPr>
              <a:t>Pontským</a:t>
            </a:r>
            <a:r>
              <a:rPr lang="sk-SK" dirty="0">
                <a:effectLst/>
              </a:rPr>
              <a:t> Pilátom o základných veciach ľudského života.</a:t>
            </a:r>
          </a:p>
          <a:p>
            <a:pPr algn="just"/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Avdij</a:t>
            </a:r>
            <a:r>
              <a:rPr lang="sk-SK" dirty="0">
                <a:effectLst/>
              </a:rPr>
              <a:t> dopadol podobne ako Kristus.</a:t>
            </a:r>
          </a:p>
          <a:p>
            <a:pPr algn="just"/>
            <a:r>
              <a:rPr lang="sk-SK" dirty="0">
                <a:effectLst/>
              </a:rPr>
              <a:t>Dal sa zverbovať a šiel do savany zbierať mŕtve </a:t>
            </a:r>
            <a:r>
              <a:rPr lang="sk-SK" dirty="0" err="1">
                <a:effectLst/>
              </a:rPr>
              <a:t>sajgy</a:t>
            </a:r>
            <a:r>
              <a:rPr lang="sk-SK" dirty="0">
                <a:effectLst/>
              </a:rPr>
              <a:t>. Aj tam sa snažil svojich spoločníkov obrátiť, ale tí ho priviazali k stromu a nechali zomrieť. </a:t>
            </a:r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5122" name="Picture 2" descr="http://aa.ecn.cz/img_upload/e6ffb6c50bc1424ab10ecf09e063cd63/saij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21666" r="43073" b="9233"/>
          <a:stretch/>
        </p:blipFill>
        <p:spPr bwMode="auto">
          <a:xfrm>
            <a:off x="6457998" y="3620060"/>
            <a:ext cx="4371112" cy="3002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cas.sk/img/4/bigArticle/1630771_rusko-vlak-zeleznica-kupe-vagon.jpg?time=1364212892&amp;hash=1344005f20c725339f1635233a7ceb4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r="10825"/>
          <a:stretch/>
        </p:blipFill>
        <p:spPr bwMode="auto">
          <a:xfrm>
            <a:off x="1280159" y="3624586"/>
            <a:ext cx="4777239" cy="2997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97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TM03457485[[fn=Sieťka]]</Template>
  <TotalTime>190</TotalTime>
  <Words>303</Words>
  <Application>Microsoft Office PowerPoint</Application>
  <PresentationFormat>Širokouhlá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Sieťka</vt:lpstr>
      <vt:lpstr>POPRAVISKO </vt:lpstr>
      <vt:lpstr>O autorovi</vt:lpstr>
      <vt:lpstr>Prezentácia programu PowerPoint</vt:lpstr>
      <vt:lpstr>Popravisko </vt:lpstr>
      <vt:lpstr>Postavy</vt:lpstr>
      <vt:lpstr>Prezentácia programu PowerPoint</vt:lpstr>
      <vt:lpstr>Prvá dejová línia</vt:lpstr>
      <vt:lpstr>Druhá dejová línia</vt:lpstr>
      <vt:lpstr>Prezentácia programu PowerPoint</vt:lpstr>
      <vt:lpstr>Tretia dejová línia</vt:lpstr>
      <vt:lpstr>Prezentácia programu PowerPoint</vt:lpstr>
      <vt:lpstr>Záver diela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POPRAVISKO</dc:title>
  <dc:creator>Veronika Drabiková</dc:creator>
  <cp:lastModifiedBy>Veronika Drabiková</cp:lastModifiedBy>
  <cp:revision>21</cp:revision>
  <dcterms:created xsi:type="dcterms:W3CDTF">2016-01-12T20:13:30Z</dcterms:created>
  <dcterms:modified xsi:type="dcterms:W3CDTF">2018-09-23T12:02:13Z</dcterms:modified>
</cp:coreProperties>
</file>